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commentAuthors.xml" ContentType="application/vnd.openxmlformats-officedocument.presentationml.commentAuthors+xml"/>
  <Override PartName="/ppt/embeddings/oleObject1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477" r:id="rId5"/>
    <p:sldId id="827" r:id="rId6"/>
    <p:sldId id="829" r:id="rId7"/>
    <p:sldId id="740" r:id="rId8"/>
    <p:sldId id="997" r:id="rId9"/>
    <p:sldId id="1014" r:id="rId10"/>
    <p:sldId id="1001" r:id="rId11"/>
    <p:sldId id="1002" r:id="rId12"/>
    <p:sldId id="1003" r:id="rId13"/>
    <p:sldId id="1051" r:id="rId14"/>
    <p:sldId id="1005" r:id="rId15"/>
    <p:sldId id="1006" r:id="rId16"/>
    <p:sldId id="1054" r:id="rId17"/>
    <p:sldId id="1008" r:id="rId18"/>
    <p:sldId id="1009" r:id="rId19"/>
    <p:sldId id="1010" r:id="rId20"/>
    <p:sldId id="1011" r:id="rId21"/>
    <p:sldId id="1027" r:id="rId22"/>
    <p:sldId id="1028" r:id="rId23"/>
    <p:sldId id="1029" r:id="rId24"/>
    <p:sldId id="1030" r:id="rId25"/>
    <p:sldId id="1031" r:id="rId26"/>
    <p:sldId id="1032" r:id="rId27"/>
    <p:sldId id="1036" r:id="rId28"/>
    <p:sldId id="1037" r:id="rId29"/>
    <p:sldId id="1038" r:id="rId30"/>
    <p:sldId id="1039" r:id="rId31"/>
    <p:sldId id="1040" r:id="rId32"/>
    <p:sldId id="1041" r:id="rId33"/>
    <p:sldId id="1042" r:id="rId34"/>
    <p:sldId id="1043" r:id="rId35"/>
    <p:sldId id="1044" r:id="rId36"/>
    <p:sldId id="1045" r:id="rId37"/>
    <p:sldId id="1046" r:id="rId38"/>
    <p:sldId id="1047" r:id="rId39"/>
    <p:sldId id="1048" r:id="rId40"/>
    <p:sldId id="1049" r:id="rId41"/>
    <p:sldId id="1050" r:id="rId42"/>
    <p:sldId id="996" r:id="rId43"/>
  </p:sldIdLst>
  <p:sldSz cx="9144000" cy="5143500" type="screen16x9"/>
  <p:notesSz cx="9947275" cy="6858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0" name="新课标第一网" initials="新" lastIdx="0" clrIdx="0"/>
  <p:cmAuthor id="3" name="Author" initials="A" lastIdx="0" clrIdx="2"/>
  <p:cmAuthor id="1" name="xkb1.com" initials="x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>
        <p:scale>
          <a:sx n="93" d="100"/>
          <a:sy n="93" d="100"/>
        </p:scale>
        <p:origin x="2340" y="1134"/>
      </p:cViewPr>
      <p:guideLst>
        <p:guide orient="horz" pos="1426"/>
        <p:guide pos="29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tags" Target="tags/tag45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activeX/_rels/activeX1.xml.rels>&#65279;<?xml version="1.0" encoding="utf-8" standalone="yes"?><Relationships xmlns="http://schemas.openxmlformats.org/package/2006/relationships"><Relationship Id="rId1" Type="http://schemas.microsoft.com/office/2006/relationships/activeXControlBinary" Target="activeX1.bin" /></Relationships>
</file>

<file path=ppt/activeX/activeX1.xml><?xml version="1.0" encoding="utf-8"?>
<ax:ocx xmlns:r="http://schemas.openxmlformats.org/officeDocument/2006/relationships" xmlns:ax="http://schemas.microsoft.com/office/2006/activeX" ax:classid="{d27cdb6e-ae6d-11cf-96b8-444553540000}" r:id="rId1" ax:persistence="persistStorage"/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wmf" /></Relationships>
</file>

<file path=ppt/drawings/_rels/vmlDrawing1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6.wmf" /><Relationship Id="rId2" Type="http://schemas.openxmlformats.org/officeDocument/2006/relationships/image" Target="../media/image37.wmf" /><Relationship Id="rId3" Type="http://schemas.openxmlformats.org/officeDocument/2006/relationships/image" Target="../media/image38.wmf" /><Relationship Id="rId4" Type="http://schemas.openxmlformats.org/officeDocument/2006/relationships/image" Target="../media/image39.wmf" /></Relationships>
</file>

<file path=ppt/drawings/_rels/vmlDrawing1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0.wmf" /></Relationships>
</file>

<file path=ppt/drawings/_rels/vmlDrawing1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wmf" /><Relationship Id="rId2" Type="http://schemas.openxmlformats.org/officeDocument/2006/relationships/image" Target="../media/image23.wmf" /><Relationship Id="rId3" Type="http://schemas.openxmlformats.org/officeDocument/2006/relationships/image" Target="../media/image22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w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w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w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w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w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1.wmf" /><Relationship Id="rId2" Type="http://schemas.openxmlformats.org/officeDocument/2006/relationships/image" Target="../media/image22.wmf" /><Relationship Id="rId3" Type="http://schemas.openxmlformats.org/officeDocument/2006/relationships/image" Target="../media/image23.w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wmf" /></Relationships>
</file>

<file path=ppt/drawings/_rels/vmlDrawing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8.w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fad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fad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fade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fade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x">
  <p:cSld name="1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8" y="273726"/>
            <a:ext cx="7886701" cy="997827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  <a:endParaRPr sz="4400"/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8" y="1263595"/>
            <a:ext cx="3868739" cy="619067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  <a:endParaRPr sz="2400" b="1"/>
          </a:p>
          <a:p>
            <a:pPr lvl="1">
              <a:defRPr sz="1800" b="0"/>
            </a:pPr>
            <a:r>
              <a:rPr sz="2400" b="1"/>
              <a:t>正文级别 2</a:t>
            </a:r>
            <a:endParaRPr sz="2400" b="1"/>
          </a:p>
          <a:p>
            <a:pPr lvl="2">
              <a:defRPr sz="1800" b="0"/>
            </a:pPr>
            <a:r>
              <a:rPr sz="2400" b="1"/>
              <a:t>正文级别 3</a:t>
            </a:r>
            <a:endParaRPr sz="2400" b="1"/>
          </a:p>
          <a:p>
            <a:pPr lvl="3">
              <a:defRPr sz="1800" b="0"/>
            </a:pPr>
            <a:r>
              <a:rPr sz="2400" b="1"/>
              <a:t>正文级别 4</a:t>
            </a:r>
            <a:endParaRPr sz="2400" b="1"/>
          </a:p>
          <a:p>
            <a:pPr lvl="4">
              <a:defRPr sz="1800" b="0"/>
            </a:pPr>
            <a:r>
              <a:rPr sz="2400" b="1"/>
              <a:t>正文级别 5</a:t>
            </a:r>
            <a:endParaRPr sz="2400" b="1"/>
          </a:p>
        </p:txBody>
      </p:sp>
      <p:grpSp>
        <p:nvGrpSpPr>
          <p:cNvPr id="2" name="组合 3"/>
          <p:cNvGrpSpPr/>
          <p:nvPr userDrawn="1"/>
        </p:nvGrpSpPr>
        <p:grpSpPr>
          <a:xfrm>
            <a:off x="7864747" y="126791"/>
            <a:ext cx="1135204" cy="342204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zo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8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zo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fade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med">
    <p:fad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t/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t/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457200"/>
            <a:ext cx="8540750" cy="411718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1625" y="4683919"/>
            <a:ext cx="2289175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301625" y="45720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369219"/>
            <a:ext cx="3886200" cy="15740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219"/>
            <a:ext cx="3886200" cy="15740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3057525"/>
            <a:ext cx="3886200" cy="1575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3057525"/>
            <a:ext cx="3886200" cy="1575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301625" y="4683919"/>
            <a:ext cx="2289175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4683919"/>
            <a:ext cx="2289175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219"/>
            <a:ext cx="3886200" cy="15740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3057525"/>
            <a:ext cx="3886200" cy="1575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301625" y="4683919"/>
            <a:ext cx="2289175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4683919"/>
            <a:ext cx="2289175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457200"/>
            <a:ext cx="854075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219"/>
            <a:ext cx="3886200" cy="15740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3057525"/>
            <a:ext cx="3886200" cy="1575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301625" y="4683919"/>
            <a:ext cx="2289175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289175" cy="357188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 spd="slow"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/>
        </p:nvSpPr>
        <p:spPr>
          <a:xfrm flipV="1">
            <a:off x="0" y="0"/>
            <a:ext cx="9144000" cy="452780"/>
          </a:xfrm>
          <a:prstGeom prst="rect">
            <a:avLst/>
          </a:prstGeom>
          <a:gradFill>
            <a:gsLst>
              <a:gs pos="100000">
                <a:srgbClr val="0070C0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prstGeom prst="parallelogram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ransition spd="slow">
    <p:random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Relationship Id="rId4" Type="http://schemas.openxmlformats.org/officeDocument/2006/relationships/tags" Target="../tags/tag4.xml" /><Relationship Id="rId5" Type="http://schemas.openxmlformats.org/officeDocument/2006/relationships/tags" Target="../tags/tag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oleObject" Target="../embeddings/oleObject3.bin" TargetMode="Internal" /><Relationship Id="rId3" Type="http://schemas.openxmlformats.org/officeDocument/2006/relationships/image" Target="../media/image13.wmf" /><Relationship Id="rId4" Type="http://schemas.openxmlformats.org/officeDocument/2006/relationships/image" Target="../media/image15.png" /><Relationship Id="rId5" Type="http://schemas.openxmlformats.org/officeDocument/2006/relationships/image" Target="../media/image16.jpeg" /><Relationship Id="rId6" Type="http://schemas.openxmlformats.org/officeDocument/2006/relationships/oleObject" Target="../embeddings/oleObject4.bin" TargetMode="Internal" /><Relationship Id="rId7" Type="http://schemas.openxmlformats.org/officeDocument/2006/relationships/image" Target="../media/image17.jpeg" /><Relationship Id="rId8" Type="http://schemas.openxmlformats.org/officeDocument/2006/relationships/tags" Target="../tags/tag15.xml" /><Relationship Id="rId9" Type="http://schemas.openxmlformats.org/officeDocument/2006/relationships/vmlDrawing" Target="../drawings/vmlDrawing3.v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tags" Target="../tags/tag1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oleObject" Target="../embeddings/oleObject5.bin" TargetMode="Internal" /><Relationship Id="rId3" Type="http://schemas.openxmlformats.org/officeDocument/2006/relationships/image" Target="../media/image13.wmf" /><Relationship Id="rId4" Type="http://schemas.openxmlformats.org/officeDocument/2006/relationships/image" Target="../media/image15.png" /><Relationship Id="rId5" Type="http://schemas.openxmlformats.org/officeDocument/2006/relationships/tags" Target="../tags/tag17.xml" /><Relationship Id="rId6" Type="http://schemas.openxmlformats.org/officeDocument/2006/relationships/vmlDrawing" Target="../drawings/vmlDrawing4.v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oleObject" Target="../embeddings/oleObject6.bin" TargetMode="Internal" /><Relationship Id="rId3" Type="http://schemas.openxmlformats.org/officeDocument/2006/relationships/image" Target="../media/image13.wmf" /><Relationship Id="rId4" Type="http://schemas.openxmlformats.org/officeDocument/2006/relationships/oleObject" Target="../embeddings/oleObject7.bin" TargetMode="Internal" /><Relationship Id="rId5" Type="http://schemas.openxmlformats.org/officeDocument/2006/relationships/image" Target="../media/image12.jpeg" /><Relationship Id="rId6" Type="http://schemas.openxmlformats.org/officeDocument/2006/relationships/tags" Target="../tags/tag18.xml" /><Relationship Id="rId7" Type="http://schemas.openxmlformats.org/officeDocument/2006/relationships/vmlDrawing" Target="../drawings/vmlDrawing5.v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oleObject" Target="../embeddings/oleObject8.bin" TargetMode="Internal" /><Relationship Id="rId3" Type="http://schemas.openxmlformats.org/officeDocument/2006/relationships/image" Target="../media/image13.wmf" /><Relationship Id="rId4" Type="http://schemas.openxmlformats.org/officeDocument/2006/relationships/oleObject" Target="../embeddings/oleObject9.bin" TargetMode="Internal" /><Relationship Id="rId5" Type="http://schemas.openxmlformats.org/officeDocument/2006/relationships/oleObject" Target="../embeddings/oleObject10.bin" TargetMode="Internal" /><Relationship Id="rId6" Type="http://schemas.openxmlformats.org/officeDocument/2006/relationships/oleObject" Target="../embeddings/oleObject11.bin" TargetMode="Internal" /><Relationship Id="rId7" Type="http://schemas.openxmlformats.org/officeDocument/2006/relationships/tags" Target="../tags/tag19.xml" /><Relationship Id="rId8" Type="http://schemas.openxmlformats.org/officeDocument/2006/relationships/vmlDrawing" Target="../drawings/vmlDrawing6.v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Relationship Id="rId4" Type="http://schemas.openxmlformats.org/officeDocument/2006/relationships/image" Target="../media/image20.jpeg" /><Relationship Id="rId5" Type="http://schemas.openxmlformats.org/officeDocument/2006/relationships/tags" Target="../tags/tag2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tags" Target="../tags/tag2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oleObject" Target="../embeddings/oleObject12.bin" TargetMode="Internal" /><Relationship Id="rId3" Type="http://schemas.openxmlformats.org/officeDocument/2006/relationships/image" Target="../media/image21.wmf" /><Relationship Id="rId4" Type="http://schemas.openxmlformats.org/officeDocument/2006/relationships/oleObject" Target="../embeddings/oleObject13.bin" TargetMode="Internal" /><Relationship Id="rId5" Type="http://schemas.openxmlformats.org/officeDocument/2006/relationships/image" Target="../media/image22.wmf" /><Relationship Id="rId6" Type="http://schemas.openxmlformats.org/officeDocument/2006/relationships/oleObject" Target="../embeddings/oleObject14.bin" TargetMode="Internal" /><Relationship Id="rId7" Type="http://schemas.openxmlformats.org/officeDocument/2006/relationships/image" Target="../media/image23.wmf" /><Relationship Id="rId8" Type="http://schemas.openxmlformats.org/officeDocument/2006/relationships/tags" Target="../tags/tag22.xml" /><Relationship Id="rId9" Type="http://schemas.openxmlformats.org/officeDocument/2006/relationships/vmlDrawing" Target="../drawings/vmlDrawing7.v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4.jpeg" /><Relationship Id="rId3" Type="http://schemas.openxmlformats.org/officeDocument/2006/relationships/image" Target="../media/image25.png" /><Relationship Id="rId4" Type="http://schemas.openxmlformats.org/officeDocument/2006/relationships/tags" Target="../tags/tag2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6.jpeg" /><Relationship Id="rId3" Type="http://schemas.openxmlformats.org/officeDocument/2006/relationships/oleObject" Target="../embeddings/oleObject15.bin" TargetMode="Internal" /><Relationship Id="rId4" Type="http://schemas.openxmlformats.org/officeDocument/2006/relationships/image" Target="../media/image13.wmf" /><Relationship Id="rId5" Type="http://schemas.openxmlformats.org/officeDocument/2006/relationships/tags" Target="../tags/tag24.xml" /><Relationship Id="rId6" Type="http://schemas.openxmlformats.org/officeDocument/2006/relationships/vmlDrawing" Target="../drawings/vmlDrawing8.v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tags" Target="../tags/tag6.xml" /><Relationship Id="rId4" Type="http://schemas.openxmlformats.org/officeDocument/2006/relationships/image" Target="../media/image5.jpeg" /><Relationship Id="rId5" Type="http://schemas.openxmlformats.org/officeDocument/2006/relationships/tags" Target="../tags/tag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Relationship Id="rId3" Type="http://schemas.openxmlformats.org/officeDocument/2006/relationships/tags" Target="../tags/tag2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control" Target="../activeX/activeX1.xml" /><Relationship Id="rId3" Type="http://schemas.openxmlformats.org/officeDocument/2006/relationships/image" Target="../media/image28.wmf" /><Relationship Id="rId4" Type="http://schemas.openxmlformats.org/officeDocument/2006/relationships/tags" Target="../tags/tag26.xml" /><Relationship Id="rId5" Type="http://schemas.openxmlformats.org/officeDocument/2006/relationships/vmlDrawing" Target="../drawings/vmlDrawing9.v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29.jpeg" /><Relationship Id="rId3" Type="http://schemas.openxmlformats.org/officeDocument/2006/relationships/image" Target="../media/image30.jpeg" /><Relationship Id="rId4" Type="http://schemas.openxmlformats.org/officeDocument/2006/relationships/image" Target="../media/image31.jpeg" /><Relationship Id="rId5" Type="http://schemas.openxmlformats.org/officeDocument/2006/relationships/image" Target="../media/image32.jpeg" /><Relationship Id="rId6" Type="http://schemas.openxmlformats.org/officeDocument/2006/relationships/tags" Target="../tags/tag2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33.jpeg" /><Relationship Id="rId3" Type="http://schemas.openxmlformats.org/officeDocument/2006/relationships/image" Target="../media/image34.jpeg" /><Relationship Id="rId4" Type="http://schemas.openxmlformats.org/officeDocument/2006/relationships/image" Target="../media/image35.jpeg" /><Relationship Id="rId5" Type="http://schemas.openxmlformats.org/officeDocument/2006/relationships/tags" Target="../tags/tag2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.xml" /><Relationship Id="rId11" Type="http://schemas.openxmlformats.org/officeDocument/2006/relationships/vmlDrawing" Target="../drawings/vmlDrawing10.vml" /><Relationship Id="rId2" Type="http://schemas.openxmlformats.org/officeDocument/2006/relationships/oleObject" Target="../embeddings/oleObject16.bin" TargetMode="Internal" /><Relationship Id="rId3" Type="http://schemas.openxmlformats.org/officeDocument/2006/relationships/image" Target="../media/image36.wmf" /><Relationship Id="rId4" Type="http://schemas.openxmlformats.org/officeDocument/2006/relationships/oleObject" Target="../embeddings/oleObject17.bin" TargetMode="Internal" /><Relationship Id="rId5" Type="http://schemas.openxmlformats.org/officeDocument/2006/relationships/image" Target="../media/image37.wmf" /><Relationship Id="rId6" Type="http://schemas.openxmlformats.org/officeDocument/2006/relationships/oleObject" Target="../embeddings/oleObject18.bin" TargetMode="Internal" /><Relationship Id="rId7" Type="http://schemas.openxmlformats.org/officeDocument/2006/relationships/image" Target="../media/image38.wmf" /><Relationship Id="rId8" Type="http://schemas.openxmlformats.org/officeDocument/2006/relationships/oleObject" Target="../embeddings/oleObject19.bin" TargetMode="Internal" /><Relationship Id="rId9" Type="http://schemas.openxmlformats.org/officeDocument/2006/relationships/image" Target="../media/image39.wmf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tags" Target="../tags/tag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38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3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20.bin" TargetMode="Internal" /><Relationship Id="rId3" Type="http://schemas.openxmlformats.org/officeDocument/2006/relationships/image" Target="../media/image40.wmf" /><Relationship Id="rId4" Type="http://schemas.openxmlformats.org/officeDocument/2006/relationships/image" Target="../media/image41.jpeg" /><Relationship Id="rId5" Type="http://schemas.openxmlformats.org/officeDocument/2006/relationships/tags" Target="../tags/tag40.xml" /><Relationship Id="rId6" Type="http://schemas.openxmlformats.org/officeDocument/2006/relationships/vmlDrawing" Target="../drawings/vmlDrawing11.v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oleObject" Target="../embeddings/oleObject21.bin" TargetMode="Internal" /><Relationship Id="rId3" Type="http://schemas.openxmlformats.org/officeDocument/2006/relationships/image" Target="../media/image21.wmf" /><Relationship Id="rId4" Type="http://schemas.openxmlformats.org/officeDocument/2006/relationships/oleObject" Target="../embeddings/oleObject22.bin" TargetMode="Internal" /><Relationship Id="rId5" Type="http://schemas.openxmlformats.org/officeDocument/2006/relationships/image" Target="../media/image23.wmf" /><Relationship Id="rId6" Type="http://schemas.openxmlformats.org/officeDocument/2006/relationships/oleObject" Target="../embeddings/oleObject23.bin" TargetMode="Internal" /><Relationship Id="rId7" Type="http://schemas.openxmlformats.org/officeDocument/2006/relationships/image" Target="../media/image22.wmf" /><Relationship Id="rId8" Type="http://schemas.openxmlformats.org/officeDocument/2006/relationships/tags" Target="../tags/tag42.xml" /><Relationship Id="rId9" Type="http://schemas.openxmlformats.org/officeDocument/2006/relationships/vmlDrawing" Target="../drawings/vmlDrawing12.v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3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2.png" /><Relationship Id="rId3" Type="http://schemas.openxmlformats.org/officeDocument/2006/relationships/tags" Target="../tags/tag4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Relationship Id="rId5" Type="http://schemas.openxmlformats.org/officeDocument/2006/relationships/tags" Target="../tags/tag1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12.jpeg" /><Relationship Id="rId3" Type="http://schemas.openxmlformats.org/officeDocument/2006/relationships/oleObject" Target="../embeddings/oleObject1.bin" TargetMode="Internal" /><Relationship Id="rId4" Type="http://schemas.openxmlformats.org/officeDocument/2006/relationships/image" Target="../media/image13.wmf" /><Relationship Id="rId5" Type="http://schemas.openxmlformats.org/officeDocument/2006/relationships/image" Target="../media/image14.jpeg" /><Relationship Id="rId6" Type="http://schemas.openxmlformats.org/officeDocument/2006/relationships/image" Target="../media/image15.png" /><Relationship Id="rId7" Type="http://schemas.openxmlformats.org/officeDocument/2006/relationships/tags" Target="../tags/tag13.xml" /><Relationship Id="rId8" Type="http://schemas.openxmlformats.org/officeDocument/2006/relationships/vmlDrawing" Target="../drawings/vmlDrawing1.v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13.wmf" /><Relationship Id="rId4" Type="http://schemas.openxmlformats.org/officeDocument/2006/relationships/image" Target="../media/image15.png" /><Relationship Id="rId5" Type="http://schemas.openxmlformats.org/officeDocument/2006/relationships/tags" Target="../tags/tag14.xml" /><Relationship Id="rId6" Type="http://schemas.openxmlformats.org/officeDocument/2006/relationships/vmlDrawing" Target="../drawings/vmlDrawing2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0" y="27305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0" y="0"/>
            <a:ext cx="9144000" cy="452780"/>
          </a:xfrm>
          <a:prstGeom prst="rect">
            <a:avLst/>
          </a:prstGeom>
          <a:gradFill>
            <a:gsLst>
              <a:gs pos="100000">
                <a:srgbClr val="0070C0"/>
              </a:gs>
              <a:gs pos="0">
                <a:schemeClr val="accent1">
                  <a:lumMod val="5000"/>
                  <a:lumOff val="95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558145"/>
            <a:ext cx="9144000" cy="585354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70" r="63592" b="42559"/>
          <a:stretch>
            <a:fillRect/>
          </a:stretch>
        </p:blipFill>
        <p:spPr>
          <a:xfrm flipH="1">
            <a:off x="5091337" y="1208066"/>
            <a:ext cx="5112544" cy="3935578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ctrTitle" idx="4294967295"/>
            <p:custDataLst>
              <p:tags r:id="rId4"/>
            </p:custDataLst>
          </p:nvPr>
        </p:nvSpPr>
        <p:spPr>
          <a:xfrm>
            <a:off x="334024" y="2449425"/>
            <a:ext cx="6809395" cy="1040182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cs typeface="+mn-cs"/>
                <a:sym typeface="字魂58号-创中黑" panose="00000500000000000000" pitchFamily="2" charset="-122"/>
              </a:rPr>
              <a:t> </a:t>
            </a:r>
            <a:r>
              <a:rPr lang="zh-CN" altLang="en-US" sz="3600" b="1">
                <a:latin typeface="华文中宋" panose="02010600040101010101" charset="-122"/>
                <a:ea typeface="华文中宋" panose="02010600040101010101" charset="-122"/>
                <a:cs typeface="+mn-cs"/>
                <a:sym typeface="字魂58号-创中黑" panose="00000500000000000000" pitchFamily="2" charset="-122"/>
              </a:rPr>
              <a:t>物体的浮与沉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+mn-cs"/>
              <a:sym typeface="字魂58号-创中黑" panose="00000500000000000000" pitchFamily="2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6151533" y="27000"/>
            <a:ext cx="31864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latin typeface="+mn-ea"/>
                <a:sym typeface="字魂58号-创中黑" panose="00000500000000000000" pitchFamily="2" charset="-122"/>
              </a:rPr>
              <a:t>沪科版 物理 八年级 </a:t>
            </a:r>
            <a:r>
              <a:rPr lang="zh-CN" altLang="en-US" sz="2000" b="1" smtClean="0">
                <a:latin typeface="+mn-ea"/>
                <a:sym typeface="字魂58号-创中黑" panose="00000500000000000000" pitchFamily="2" charset="-122"/>
              </a:rPr>
              <a:t>下册</a:t>
            </a:r>
            <a:endParaRPr lang="zh-CN" altLang="en-US" sz="2000" b="1">
              <a:latin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5480" y="1080770"/>
            <a:ext cx="37268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浮力</a:t>
            </a:r>
            <a:endParaRPr lang="zh-CN" altLang="en-US" sz="32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8139" y="2272408"/>
            <a:ext cx="12465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8号-创中黑" panose="00000500000000000000" pitchFamily="2" charset="-122"/>
              </a:rPr>
              <a:t>第</a:t>
            </a:r>
            <a:r>
              <a: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8号-创中黑" panose="00000500000000000000" pitchFamily="2" charset="-122"/>
              </a:rPr>
              <a:t>3</a:t>
            </a:r>
            <a:r>
              <a:rPr lang="zh-CN" altLang="en-US" sz="32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8号-创中黑" panose="00000500000000000000" pitchFamily="2" charset="-122"/>
              </a:rPr>
              <a:t>节</a:t>
            </a:r>
            <a:endParaRPr lang="zh-CN" altLang="en-US" sz="3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65480" y="1001395"/>
            <a:ext cx="3265805" cy="74295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defRPr/>
            </a:pPr>
            <a:r>
              <a:rPr lang="en-US" altLang="zh-CN" sz="28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字魂58号-创中黑" panose="00000500000000000000" pitchFamily="2" charset="-122"/>
              </a:rPr>
              <a:t> </a:t>
            </a:r>
            <a:endParaRPr lang="en-US" altLang="zh-CN" sz="28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字魂58号-创中黑" panose="00000500000000000000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5586" name="文本框 195585"/>
          <p:cNvSpPr txBox="1"/>
          <p:nvPr/>
        </p:nvSpPr>
        <p:spPr>
          <a:xfrm>
            <a:off x="1265714" y="350996"/>
            <a:ext cx="1635760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分析归纳</a:t>
            </a:r>
            <a:endParaRPr lang="zh-CN" altLang="en-US" sz="2400" b="1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5588" name="对象 195587"/>
          <p:cNvGraphicFramePr>
            <a:graphicFrameLocks noChangeAspect="1"/>
          </p:cNvGraphicFramePr>
          <p:nvPr/>
        </p:nvGraphicFramePr>
        <p:xfrm>
          <a:off x="1439466" y="1850231"/>
          <a:ext cx="1964531" cy="220622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2" imgW="1917700" imgH="1905000" progId="Flash.Movie">
                  <p:embed/>
                </p:oleObj>
              </mc:Choice>
              <mc:Fallback>
                <p:oleObj r:id="rId2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39466" y="1850231"/>
                        <a:ext cx="1964531" cy="2206229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5589" name="云形标注 195588"/>
          <p:cNvSpPr/>
          <p:nvPr/>
        </p:nvSpPr>
        <p:spPr>
          <a:xfrm>
            <a:off x="1925241" y="897731"/>
            <a:ext cx="2538413" cy="1026319"/>
          </a:xfrm>
          <a:prstGeom prst="cloudCallout">
            <a:avLst>
              <a:gd name="adj1" fmla="val -13319"/>
              <a:gd name="adj2" fmla="val 83644"/>
            </a:avLst>
          </a:prstGeom>
          <a:solidFill>
            <a:srgbClr val="BAE4BD">
              <a:alpha val="60001"/>
            </a:srgbClr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anchor="ctr" anchorCtr="0"/>
          <a:lstStyle/>
          <a:p>
            <a:pPr algn="ctr"/>
            <a:r>
              <a:rPr lang="zh-CN" altLang="en-US" sz="15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空的小瓶上浮到水面，直至静止状态。</a:t>
            </a:r>
            <a:endParaRPr lang="zh-CN" altLang="en-US" sz="15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15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浮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95624" name="组合 195623"/>
          <p:cNvGrpSpPr/>
          <p:nvPr/>
        </p:nvGrpSpPr>
        <p:grpSpPr>
          <a:xfrm>
            <a:off x="2195513" y="2000250"/>
            <a:ext cx="647700" cy="1273969"/>
            <a:chOff x="884" y="1680"/>
            <a:chExt cx="544" cy="1070"/>
          </a:xfrm>
        </p:grpSpPr>
        <p:sp>
          <p:nvSpPr>
            <p:cNvPr id="195590" name="直接连接符 195589"/>
            <p:cNvSpPr/>
            <p:nvPr/>
          </p:nvSpPr>
          <p:spPr>
            <a:xfrm flipH="1" flipV="1">
              <a:off x="1066" y="2115"/>
              <a:ext cx="0" cy="635"/>
            </a:xfrm>
            <a:prstGeom prst="line">
              <a:avLst/>
            </a:prstGeom>
            <a:ln w="57150" cap="sq" cmpd="sng">
              <a:solidFill>
                <a:srgbClr val="3399FF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5592" name="文本框 195591"/>
            <p:cNvSpPr txBox="1"/>
            <p:nvPr/>
          </p:nvSpPr>
          <p:spPr>
            <a:xfrm>
              <a:off x="884" y="1680"/>
              <a:ext cx="544" cy="50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300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</a:t>
              </a:r>
              <a:r>
                <a:rPr lang="zh-CN" altLang="en-US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浮</a:t>
              </a:r>
              <a:endParaRPr lang="zh-CN" altLang="en-US" sz="33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5587" name="图片 19558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7581" y="2923540"/>
            <a:ext cx="350044" cy="678656"/>
          </a:xfrm>
          <a:prstGeom prst="rect">
            <a:avLst/>
          </a:prstGeom>
          <a:noFill/>
          <a:ln w="12700">
            <a:noFill/>
          </a:ln>
        </p:spPr>
      </p:pic>
      <p:grpSp>
        <p:nvGrpSpPr>
          <p:cNvPr id="195625" name="组合 195624"/>
          <p:cNvGrpSpPr/>
          <p:nvPr/>
        </p:nvGrpSpPr>
        <p:grpSpPr>
          <a:xfrm>
            <a:off x="2412207" y="3061494"/>
            <a:ext cx="835819" cy="782241"/>
            <a:chOff x="1066" y="2750"/>
            <a:chExt cx="702" cy="657"/>
          </a:xfrm>
        </p:grpSpPr>
        <p:sp>
          <p:nvSpPr>
            <p:cNvPr id="195591" name="直接连接符 195590"/>
            <p:cNvSpPr/>
            <p:nvPr/>
          </p:nvSpPr>
          <p:spPr>
            <a:xfrm flipH="1">
              <a:off x="1066" y="2750"/>
              <a:ext cx="0" cy="454"/>
            </a:xfrm>
            <a:prstGeom prst="line">
              <a:avLst/>
            </a:prstGeom>
            <a:ln w="57150" cap="sq" cmpd="sng">
              <a:solidFill>
                <a:srgbClr val="3399FF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3" name="文本框 2"/>
            <p:cNvSpPr txBox="1"/>
            <p:nvPr/>
          </p:nvSpPr>
          <p:spPr>
            <a:xfrm>
              <a:off x="1224" y="2865"/>
              <a:ext cx="544" cy="542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G</a:t>
              </a:r>
              <a:endParaRPr lang="zh-CN" altLang="en-US" sz="36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5628" name="图片 195627" descr="浮沉子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0296" y="2013824"/>
            <a:ext cx="927497" cy="1879997"/>
          </a:xfrm>
          <a:prstGeom prst="rect">
            <a:avLst/>
          </a:prstGeom>
          <a:noFill/>
          <a:ln w="2857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</p:pic>
      <p:graphicFrame>
        <p:nvGraphicFramePr>
          <p:cNvPr id="195603" name="对象 195602"/>
          <p:cNvGraphicFramePr>
            <a:graphicFrameLocks noChangeAspect="1"/>
          </p:cNvGraphicFramePr>
          <p:nvPr/>
        </p:nvGraphicFramePr>
        <p:xfrm>
          <a:off x="4567555" y="1850231"/>
          <a:ext cx="2018110" cy="220622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6" imgW="1917700" imgH="1905000" progId="Flash.Movie">
                  <p:embed/>
                </p:oleObj>
              </mc:Choice>
              <mc:Fallback>
                <p:oleObj r:id="rId6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67555" y="1850231"/>
                        <a:ext cx="2018110" cy="2206229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5626" name="组合 195625"/>
          <p:cNvGrpSpPr/>
          <p:nvPr/>
        </p:nvGrpSpPr>
        <p:grpSpPr>
          <a:xfrm>
            <a:off x="5287407" y="2000489"/>
            <a:ext cx="647700" cy="1273969"/>
            <a:chOff x="3424" y="1680"/>
            <a:chExt cx="544" cy="1070"/>
          </a:xfrm>
        </p:grpSpPr>
        <p:sp>
          <p:nvSpPr>
            <p:cNvPr id="195620" name="直接连接符 195619"/>
            <p:cNvSpPr/>
            <p:nvPr/>
          </p:nvSpPr>
          <p:spPr>
            <a:xfrm flipH="1" flipV="1">
              <a:off x="3651" y="2115"/>
              <a:ext cx="0" cy="635"/>
            </a:xfrm>
            <a:prstGeom prst="line">
              <a:avLst/>
            </a:prstGeom>
            <a:ln w="57150" cap="sq" cmpd="sng">
              <a:solidFill>
                <a:srgbClr val="3399FF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5623" name="文本框 195622"/>
            <p:cNvSpPr txBox="1"/>
            <p:nvPr/>
          </p:nvSpPr>
          <p:spPr>
            <a:xfrm>
              <a:off x="3424" y="1680"/>
              <a:ext cx="544" cy="50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300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</a:t>
              </a:r>
              <a:r>
                <a:rPr lang="zh-CN" altLang="en-US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浮</a:t>
              </a:r>
              <a:endParaRPr lang="zh-CN" altLang="en-US" sz="33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5627" name="组合 195626"/>
          <p:cNvGrpSpPr/>
          <p:nvPr/>
        </p:nvGrpSpPr>
        <p:grpSpPr>
          <a:xfrm>
            <a:off x="5557679" y="3274219"/>
            <a:ext cx="809625" cy="1131094"/>
            <a:chOff x="3651" y="2750"/>
            <a:chExt cx="544" cy="950"/>
          </a:xfrm>
        </p:grpSpPr>
        <p:sp>
          <p:nvSpPr>
            <p:cNvPr id="195621" name="直接连接符 195620"/>
            <p:cNvSpPr/>
            <p:nvPr/>
          </p:nvSpPr>
          <p:spPr>
            <a:xfrm flipH="1">
              <a:off x="3651" y="2750"/>
              <a:ext cx="0" cy="816"/>
            </a:xfrm>
            <a:prstGeom prst="line">
              <a:avLst/>
            </a:prstGeom>
            <a:ln w="57150" cap="sq" cmpd="sng">
              <a:solidFill>
                <a:srgbClr val="3399FF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5622" name="文本框 195621"/>
            <p:cNvSpPr txBox="1"/>
            <p:nvPr/>
          </p:nvSpPr>
          <p:spPr>
            <a:xfrm>
              <a:off x="3651" y="3158"/>
              <a:ext cx="544" cy="542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G</a:t>
              </a:r>
              <a:r>
                <a:rPr lang="en-US" altLang="zh-CN" sz="3300">
                  <a:solidFill>
                    <a:srgbClr val="3399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′</a:t>
              </a:r>
              <a:endParaRPr lang="zh-CN" altLang="en-US" sz="3300">
                <a:solidFill>
                  <a:srgbClr val="3399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5606" name="组合 195605"/>
          <p:cNvGrpSpPr/>
          <p:nvPr/>
        </p:nvGrpSpPr>
        <p:grpSpPr>
          <a:xfrm>
            <a:off x="5436394" y="2895600"/>
            <a:ext cx="350044" cy="678656"/>
            <a:chOff x="2880" y="2024"/>
            <a:chExt cx="294" cy="570"/>
          </a:xfrm>
        </p:grpSpPr>
        <p:pic>
          <p:nvPicPr>
            <p:cNvPr id="195607" name="图片 19560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80" y="2024"/>
              <a:ext cx="294" cy="570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195608" name="直接连接符 195607"/>
            <p:cNvSpPr/>
            <p:nvPr/>
          </p:nvSpPr>
          <p:spPr>
            <a:xfrm>
              <a:off x="2971" y="2205"/>
              <a:ext cx="90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5609" name="直接连接符 195608"/>
            <p:cNvSpPr/>
            <p:nvPr/>
          </p:nvSpPr>
          <p:spPr>
            <a:xfrm>
              <a:off x="2940" y="2251"/>
              <a:ext cx="136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5610" name="直接连接符 195609"/>
            <p:cNvSpPr/>
            <p:nvPr/>
          </p:nvSpPr>
          <p:spPr>
            <a:xfrm>
              <a:off x="2925" y="2296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5611" name="直接连接符 195610"/>
            <p:cNvSpPr/>
            <p:nvPr/>
          </p:nvSpPr>
          <p:spPr>
            <a:xfrm>
              <a:off x="2992" y="2149"/>
              <a:ext cx="45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5612" name="直接连接符 195611"/>
            <p:cNvSpPr/>
            <p:nvPr/>
          </p:nvSpPr>
          <p:spPr>
            <a:xfrm>
              <a:off x="2925" y="2341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5613" name="直接连接符 195612"/>
            <p:cNvSpPr/>
            <p:nvPr/>
          </p:nvSpPr>
          <p:spPr>
            <a:xfrm>
              <a:off x="2925" y="2387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5614" name="直接连接符 195613"/>
            <p:cNvSpPr/>
            <p:nvPr/>
          </p:nvSpPr>
          <p:spPr>
            <a:xfrm>
              <a:off x="2925" y="2432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5615" name="直接连接符 195614"/>
            <p:cNvSpPr/>
            <p:nvPr/>
          </p:nvSpPr>
          <p:spPr>
            <a:xfrm>
              <a:off x="2925" y="2478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5616" name="直接连接符 195615"/>
            <p:cNvSpPr/>
            <p:nvPr/>
          </p:nvSpPr>
          <p:spPr>
            <a:xfrm>
              <a:off x="2925" y="2523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</p:grpSp>
      <p:sp>
        <p:nvSpPr>
          <p:cNvPr id="195617" name="云形标注 195616"/>
          <p:cNvSpPr/>
          <p:nvPr/>
        </p:nvSpPr>
        <p:spPr>
          <a:xfrm>
            <a:off x="4572000" y="627460"/>
            <a:ext cx="2268141" cy="1188244"/>
          </a:xfrm>
          <a:prstGeom prst="cloudCallout">
            <a:avLst>
              <a:gd name="adj1" fmla="val -236"/>
              <a:gd name="adj2" fmla="val 82264"/>
            </a:avLst>
          </a:prstGeom>
          <a:solidFill>
            <a:srgbClr val="BAE4BD">
              <a:alpha val="60001"/>
            </a:srgbClr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15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装满水的小瓶下沉到容器底部。</a:t>
            </a:r>
            <a:endParaRPr lang="en-US" altLang="zh-CN" sz="15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15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浮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 sz="21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5629" name="图片 195628" descr="浮沉子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3728" y="1947784"/>
            <a:ext cx="875110" cy="1897856"/>
          </a:xfrm>
          <a:prstGeom prst="rect">
            <a:avLst/>
          </a:prstGeom>
          <a:noFill/>
          <a:ln w="28575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8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56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9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5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5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5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9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6" grpId="0"/>
      <p:bldP spid="195589" grpId="0"/>
      <p:bldP spid="1956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97749" name="内容占位符 197748"/>
          <p:cNvGraphicFramePr>
            <a:graphicFrameLocks noGrp="1"/>
          </p:cNvGraphicFramePr>
          <p:nvPr>
            <p:ph/>
          </p:nvPr>
        </p:nvGraphicFramePr>
        <p:xfrm>
          <a:off x="1763316" y="1545431"/>
          <a:ext cx="5150485" cy="2720340"/>
        </p:xfrm>
        <a:graphic>
          <a:graphicData uri="http://schemas.openxmlformats.org/drawingml/2006/table">
            <a:tbl>
              <a:tblPr/>
              <a:tblGrid>
                <a:gridCol w="902335"/>
                <a:gridCol w="1645285"/>
                <a:gridCol w="1169670"/>
                <a:gridCol w="1433195"/>
              </a:tblGrid>
              <a:tr h="82296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65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实验序号</a:t>
                      </a:r>
                      <a:endParaRPr lang="en-US" altLang="zh-CN" sz="165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65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实验方法</a:t>
                      </a:r>
                      <a:endParaRPr lang="en-US" altLang="zh-CN" sz="165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650">
                          <a:ea typeface="黑体" panose="02010609060101010101" pitchFamily="49" charset="-122"/>
                        </a:rPr>
                        <a:t>观察小瓶的运动情况</a:t>
                      </a:r>
                      <a:endParaRPr lang="zh-CN" altLang="en-US" sz="1650"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65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小瓶受力情况分析</a:t>
                      </a:r>
                      <a:endParaRPr lang="en-US" altLang="zh-CN" sz="165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6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65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en-US" altLang="zh-CN" sz="165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50">
                          <a:ea typeface="黑体" panose="02010609060101010101" pitchFamily="49" charset="-122"/>
                        </a:rPr>
                        <a:t>把盖上盖子的空小瓶浸没于水中，再松手。</a:t>
                      </a:r>
                      <a:endParaRPr lang="en-US" altLang="zh-CN" sz="1650"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10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10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4420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65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lang="en-US" altLang="zh-CN" sz="165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650">
                          <a:ea typeface="黑体" panose="02010609060101010101" pitchFamily="49" charset="-122"/>
                        </a:rPr>
                        <a:t>把装满水并盖上盖子的小瓶，浸没于水中，再松手</a:t>
                      </a:r>
                      <a:endParaRPr lang="zh-CN" altLang="en-US" sz="1650"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7736" name="文本框 197735"/>
          <p:cNvSpPr txBox="1"/>
          <p:nvPr/>
        </p:nvSpPr>
        <p:spPr>
          <a:xfrm>
            <a:off x="4463654" y="2518172"/>
            <a:ext cx="863203" cy="3683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上浮</a:t>
            </a: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7737" name="文本框 197736"/>
          <p:cNvSpPr txBox="1"/>
          <p:nvPr/>
        </p:nvSpPr>
        <p:spPr>
          <a:xfrm>
            <a:off x="4410075" y="3489722"/>
            <a:ext cx="863204" cy="3683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下沉</a:t>
            </a: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7738" name="文本框 197737"/>
          <p:cNvSpPr txBox="1"/>
          <p:nvPr/>
        </p:nvSpPr>
        <p:spPr>
          <a:xfrm>
            <a:off x="5543550" y="2356247"/>
            <a:ext cx="1188244" cy="922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受到浮力和重力</a:t>
            </a: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en-US" altLang="zh-CN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135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r>
              <a:rPr lang="zh-CN" altLang="en-US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＞</a:t>
            </a:r>
            <a:r>
              <a:rPr lang="en-US" altLang="zh-CN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endParaRPr lang="en-US" altLang="zh-CN">
              <a:solidFill>
                <a:srgbClr val="FF5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7740" name="文本框 197739"/>
          <p:cNvSpPr txBox="1"/>
          <p:nvPr/>
        </p:nvSpPr>
        <p:spPr>
          <a:xfrm>
            <a:off x="5598319" y="3327797"/>
            <a:ext cx="1188244" cy="922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受到浮力和重力</a:t>
            </a: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en-US" altLang="zh-CN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135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r>
              <a:rPr lang="zh-CN" altLang="zh-CN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＜</a:t>
            </a:r>
            <a:r>
              <a:rPr lang="en-US" altLang="zh-CN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endParaRPr lang="en-US" altLang="zh-CN">
              <a:solidFill>
                <a:srgbClr val="FF5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7744" name="文本框 197743"/>
          <p:cNvSpPr txBox="1"/>
          <p:nvPr/>
        </p:nvSpPr>
        <p:spPr>
          <a:xfrm>
            <a:off x="1359059" y="951310"/>
            <a:ext cx="144907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观察分析</a:t>
            </a:r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7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97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7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977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977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977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7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977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977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977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736" grpId="0"/>
      <p:bldP spid="197737" grpId="0"/>
      <p:bldP spid="197738" grpId="0"/>
      <p:bldP spid="197740" grpId="0"/>
      <p:bldP spid="1977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5154" name="文本框 305153"/>
          <p:cNvSpPr txBox="1"/>
          <p:nvPr/>
        </p:nvSpPr>
        <p:spPr>
          <a:xfrm>
            <a:off x="1385888" y="465535"/>
            <a:ext cx="5292329" cy="12452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4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24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把装</a:t>
            </a:r>
            <a:r>
              <a:rPr lang="zh-CN" altLang="en-US" sz="27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适量</a:t>
            </a:r>
            <a:r>
              <a:rPr lang="zh-CN" altLang="en-US" sz="24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水并盖上盖子的小瓶，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浸没</a:t>
            </a:r>
            <a:r>
              <a:rPr lang="zh-CN" altLang="en-US" sz="24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于水中，再松手。观察小瓶的运动情况。</a:t>
            </a:r>
            <a:endParaRPr lang="en-US" altLang="zh-CN" sz="2400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05155" name="内容占位符 305154"/>
          <p:cNvGraphicFramePr>
            <a:graphicFrameLocks noChangeAspect="1"/>
          </p:cNvGraphicFramePr>
          <p:nvPr>
            <p:ph idx="4294967295"/>
          </p:nvPr>
        </p:nvGraphicFramePr>
        <p:xfrm>
          <a:off x="3881438" y="1770460"/>
          <a:ext cx="1721644" cy="252769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2" imgW="1917700" imgH="1905000" progId="Flash.Movie">
                  <p:embed/>
                </p:oleObj>
              </mc:Choice>
              <mc:Fallback>
                <p:oleObj r:id="rId2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81438" y="1770460"/>
                        <a:ext cx="1721644" cy="252769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5178" name="组合 305177"/>
          <p:cNvGrpSpPr/>
          <p:nvPr/>
        </p:nvGrpSpPr>
        <p:grpSpPr>
          <a:xfrm>
            <a:off x="4572000" y="2842022"/>
            <a:ext cx="350044" cy="678656"/>
            <a:chOff x="2880" y="2251"/>
            <a:chExt cx="294" cy="570"/>
          </a:xfrm>
        </p:grpSpPr>
        <p:pic>
          <p:nvPicPr>
            <p:cNvPr id="305179" name="图片 30517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80" y="2251"/>
              <a:ext cx="294" cy="570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305180" name="直接连接符 305179"/>
            <p:cNvSpPr/>
            <p:nvPr/>
          </p:nvSpPr>
          <p:spPr>
            <a:xfrm>
              <a:off x="2925" y="2568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305181" name="直接连接符 305180"/>
            <p:cNvSpPr/>
            <p:nvPr/>
          </p:nvSpPr>
          <p:spPr>
            <a:xfrm>
              <a:off x="2925" y="2614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305182" name="直接连接符 305181"/>
            <p:cNvSpPr/>
            <p:nvPr/>
          </p:nvSpPr>
          <p:spPr>
            <a:xfrm>
              <a:off x="2925" y="2659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305183" name="直接连接符 305182"/>
            <p:cNvSpPr/>
            <p:nvPr/>
          </p:nvSpPr>
          <p:spPr>
            <a:xfrm>
              <a:off x="2925" y="2705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305184" name="直接连接符 305183"/>
            <p:cNvSpPr/>
            <p:nvPr/>
          </p:nvSpPr>
          <p:spPr>
            <a:xfrm>
              <a:off x="2925" y="2750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</p:grp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5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6611" name="云形标注 196610"/>
          <p:cNvSpPr/>
          <p:nvPr/>
        </p:nvSpPr>
        <p:spPr>
          <a:xfrm>
            <a:off x="1601391" y="519113"/>
            <a:ext cx="2051447" cy="1133475"/>
          </a:xfrm>
          <a:prstGeom prst="cloudCallout">
            <a:avLst>
              <a:gd name="adj1" fmla="val 74088"/>
              <a:gd name="adj2" fmla="val -21431"/>
            </a:avLst>
          </a:prstGeom>
          <a:solidFill>
            <a:srgbClr val="BAE4BD">
              <a:alpha val="60001"/>
            </a:srgbClr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15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小瓶悬浮在水中，需要满足什么条件呢？</a:t>
            </a:r>
            <a:endParaRPr lang="en-US" altLang="zh-CN" sz="15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96612" name="对象 196611"/>
          <p:cNvGraphicFramePr>
            <a:graphicFrameLocks noChangeAspect="1"/>
          </p:cNvGraphicFramePr>
          <p:nvPr/>
        </p:nvGraphicFramePr>
        <p:xfrm>
          <a:off x="1601232" y="1815862"/>
          <a:ext cx="1699022" cy="1981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2" imgW="1917700" imgH="1905000" progId="Flash.Movie">
                  <p:embed/>
                </p:oleObj>
              </mc:Choice>
              <mc:Fallback>
                <p:oleObj r:id="rId2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01232" y="1815862"/>
                        <a:ext cx="1699022" cy="19812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6631" name="组合 196630"/>
          <p:cNvGrpSpPr/>
          <p:nvPr/>
        </p:nvGrpSpPr>
        <p:grpSpPr>
          <a:xfrm>
            <a:off x="2141935" y="1762125"/>
            <a:ext cx="647700" cy="1273969"/>
            <a:chOff x="2789" y="1434"/>
            <a:chExt cx="544" cy="1070"/>
          </a:xfrm>
        </p:grpSpPr>
        <p:sp>
          <p:nvSpPr>
            <p:cNvPr id="196625" name="直接连接符 196624"/>
            <p:cNvSpPr/>
            <p:nvPr/>
          </p:nvSpPr>
          <p:spPr>
            <a:xfrm flipH="1" flipV="1">
              <a:off x="3016" y="1869"/>
              <a:ext cx="0" cy="635"/>
            </a:xfrm>
            <a:prstGeom prst="line">
              <a:avLst/>
            </a:prstGeom>
            <a:ln w="57150" cap="sq" cmpd="sng">
              <a:solidFill>
                <a:srgbClr val="3399FF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6626" name="文本框 196625"/>
            <p:cNvSpPr txBox="1"/>
            <p:nvPr/>
          </p:nvSpPr>
          <p:spPr>
            <a:xfrm>
              <a:off x="2789" y="1434"/>
              <a:ext cx="544" cy="50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300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</a:t>
              </a:r>
              <a:r>
                <a:rPr lang="zh-CN" altLang="en-US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浮</a:t>
              </a:r>
              <a:endParaRPr lang="zh-CN" altLang="en-US" sz="33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6632" name="组合 196631"/>
          <p:cNvGrpSpPr/>
          <p:nvPr/>
        </p:nvGrpSpPr>
        <p:grpSpPr>
          <a:xfrm>
            <a:off x="2412206" y="3057525"/>
            <a:ext cx="809625" cy="1077516"/>
            <a:chOff x="3016" y="2523"/>
            <a:chExt cx="680" cy="905"/>
          </a:xfrm>
        </p:grpSpPr>
        <p:sp>
          <p:nvSpPr>
            <p:cNvPr id="196628" name="直接连接符 196627"/>
            <p:cNvSpPr/>
            <p:nvPr/>
          </p:nvSpPr>
          <p:spPr>
            <a:xfrm flipH="1">
              <a:off x="3016" y="2523"/>
              <a:ext cx="0" cy="635"/>
            </a:xfrm>
            <a:prstGeom prst="line">
              <a:avLst/>
            </a:prstGeom>
            <a:ln w="57150" cap="sq" cmpd="sng">
              <a:solidFill>
                <a:srgbClr val="3399FF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6629" name="文本框 196628"/>
            <p:cNvSpPr txBox="1"/>
            <p:nvPr/>
          </p:nvSpPr>
          <p:spPr>
            <a:xfrm>
              <a:off x="3016" y="2886"/>
              <a:ext cx="680" cy="542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G</a:t>
              </a:r>
              <a:r>
                <a:rPr lang="en-US" altLang="en-US" sz="3600" baseline="30000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〃</a:t>
              </a:r>
              <a:endParaRPr lang="zh-CN" altLang="en-US" sz="3600" baseline="300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96637" name="对象 196636"/>
          <p:cNvGraphicFramePr>
            <a:graphicFrameLocks noChangeAspect="1"/>
          </p:cNvGraphicFramePr>
          <p:nvPr/>
        </p:nvGraphicFramePr>
        <p:xfrm>
          <a:off x="4572000" y="1803797"/>
          <a:ext cx="1752600" cy="1981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4" imgW="1917700" imgH="1905000" progId="Flash.Movie">
                  <p:embed/>
                </p:oleObj>
              </mc:Choice>
              <mc:Fallback>
                <p:oleObj r:id="rId4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72000" y="1803797"/>
                        <a:ext cx="1752600" cy="19812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6610" name="图片 196609" descr="漫画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9804" y="472520"/>
            <a:ext cx="652463" cy="795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50" name="云形标注 196649"/>
          <p:cNvSpPr/>
          <p:nvPr/>
        </p:nvSpPr>
        <p:spPr>
          <a:xfrm>
            <a:off x="5004197" y="303610"/>
            <a:ext cx="2051447" cy="1133475"/>
          </a:xfrm>
          <a:prstGeom prst="cloudCallout">
            <a:avLst>
              <a:gd name="adj1" fmla="val -68921"/>
              <a:gd name="adj2" fmla="val 1157"/>
            </a:avLst>
          </a:prstGeom>
          <a:solidFill>
            <a:srgbClr val="BAE4BD">
              <a:alpha val="60001"/>
            </a:srgbClr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15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小瓶漂浮在水面，需要满足什么条件呢？</a:t>
            </a:r>
            <a:endParaRPr lang="en-US" altLang="zh-CN" sz="15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96648" name="组合 196647"/>
          <p:cNvGrpSpPr/>
          <p:nvPr/>
        </p:nvGrpSpPr>
        <p:grpSpPr>
          <a:xfrm>
            <a:off x="5166122" y="2356247"/>
            <a:ext cx="809625" cy="807243"/>
            <a:chOff x="3379" y="1979"/>
            <a:chExt cx="680" cy="678"/>
          </a:xfrm>
        </p:grpSpPr>
        <p:sp>
          <p:nvSpPr>
            <p:cNvPr id="196645" name="直接连接符 196644"/>
            <p:cNvSpPr/>
            <p:nvPr/>
          </p:nvSpPr>
          <p:spPr>
            <a:xfrm flipH="1">
              <a:off x="3515" y="1979"/>
              <a:ext cx="0" cy="453"/>
            </a:xfrm>
            <a:prstGeom prst="line">
              <a:avLst/>
            </a:prstGeom>
            <a:ln w="57150" cap="sq" cmpd="sng">
              <a:solidFill>
                <a:srgbClr val="3399FF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6646" name="文本框 196645"/>
            <p:cNvSpPr txBox="1"/>
            <p:nvPr/>
          </p:nvSpPr>
          <p:spPr>
            <a:xfrm>
              <a:off x="3379" y="2115"/>
              <a:ext cx="680" cy="542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600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G</a:t>
              </a:r>
              <a:endParaRPr lang="zh-CN" altLang="en-US" sz="3600" baseline="300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6643" name="文本框 196642"/>
          <p:cNvSpPr txBox="1"/>
          <p:nvPr/>
        </p:nvSpPr>
        <p:spPr>
          <a:xfrm>
            <a:off x="5328047" y="1329929"/>
            <a:ext cx="647700" cy="5988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3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endParaRPr lang="zh-CN" altLang="en-US" sz="3300">
              <a:solidFill>
                <a:srgbClr val="3399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6647" name="组合 196646"/>
          <p:cNvGrpSpPr/>
          <p:nvPr/>
        </p:nvGrpSpPr>
        <p:grpSpPr>
          <a:xfrm>
            <a:off x="5328047" y="1329929"/>
            <a:ext cx="647700" cy="1026319"/>
            <a:chOff x="3515" y="1117"/>
            <a:chExt cx="544" cy="862"/>
          </a:xfrm>
        </p:grpSpPr>
        <p:sp>
          <p:nvSpPr>
            <p:cNvPr id="196642" name="直接连接符 196641"/>
            <p:cNvSpPr/>
            <p:nvPr/>
          </p:nvSpPr>
          <p:spPr>
            <a:xfrm flipH="1" flipV="1">
              <a:off x="3515" y="1526"/>
              <a:ext cx="0" cy="453"/>
            </a:xfrm>
            <a:prstGeom prst="line">
              <a:avLst/>
            </a:prstGeom>
            <a:ln w="57150" cap="sq" cmpd="sng">
              <a:solidFill>
                <a:srgbClr val="3399FF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3" name="文本框 2"/>
            <p:cNvSpPr txBox="1"/>
            <p:nvPr/>
          </p:nvSpPr>
          <p:spPr>
            <a:xfrm>
              <a:off x="3515" y="1117"/>
              <a:ext cx="544" cy="50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3300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</a:t>
              </a:r>
              <a:r>
                <a:rPr lang="zh-CN" altLang="en-US">
                  <a:solidFill>
                    <a:srgbClr val="3399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浮</a:t>
              </a:r>
              <a:endParaRPr lang="zh-CN" altLang="en-US" sz="33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6633" name="矩形 196632"/>
          <p:cNvSpPr/>
          <p:nvPr/>
        </p:nvSpPr>
        <p:spPr>
          <a:xfrm>
            <a:off x="1413590" y="4135239"/>
            <a:ext cx="2807494" cy="64516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en-US" sz="27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悬浮</a:t>
            </a:r>
            <a:r>
              <a:rPr lang="zh-CN" altLang="en-US" sz="30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6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 </a:t>
            </a:r>
            <a:r>
              <a:rPr lang="zh-CN" altLang="en-US" sz="3600">
                <a:solidFill>
                  <a:srgbClr val="33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36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en-US" altLang="en-US" sz="3600" baseline="32000">
                <a:solidFill>
                  <a:srgbClr val="33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〃</a:t>
            </a:r>
            <a:endParaRPr lang="en-US" altLang="zh-CN" sz="3600" baseline="32000">
              <a:solidFill>
                <a:srgbClr val="3399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6649" name="矩形 196648"/>
          <p:cNvSpPr/>
          <p:nvPr/>
        </p:nvSpPr>
        <p:spPr>
          <a:xfrm>
            <a:off x="4572119" y="4064754"/>
            <a:ext cx="2421890" cy="64516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zh-CN" altLang="en-US" sz="27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漂浮</a:t>
            </a:r>
            <a:r>
              <a:rPr lang="zh-CN" altLang="en-US" sz="30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6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 </a:t>
            </a:r>
            <a:r>
              <a:rPr lang="zh-CN" altLang="en-US" sz="3600">
                <a:solidFill>
                  <a:srgbClr val="33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36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endParaRPr lang="en-US" altLang="zh-CN" sz="3600" baseline="32000">
              <a:solidFill>
                <a:srgbClr val="3399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6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6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6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9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6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6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6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6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6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966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966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966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1966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1966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1966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1" grpId="0"/>
      <p:bldP spid="196650" grpId="0"/>
      <p:bldP spid="196633" grpId="0"/>
      <p:bldP spid="1966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99782" name="内容占位符 199781"/>
          <p:cNvGraphicFramePr>
            <a:graphicFrameLocks noGrp="1"/>
          </p:cNvGraphicFramePr>
          <p:nvPr>
            <p:ph sz="quarter" idx="1"/>
          </p:nvPr>
        </p:nvGraphicFramePr>
        <p:xfrm>
          <a:off x="1501379" y="2383631"/>
          <a:ext cx="5885180" cy="2460625"/>
        </p:xfrm>
        <a:graphic>
          <a:graphicData uri="http://schemas.openxmlformats.org/drawingml/2006/table">
            <a:tbl>
              <a:tblPr/>
              <a:tblGrid>
                <a:gridCol w="1232535"/>
                <a:gridCol w="1231900"/>
                <a:gridCol w="1116965"/>
                <a:gridCol w="1109345"/>
                <a:gridCol w="1194435"/>
              </a:tblGrid>
              <a:tr h="389255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实验序号</a:t>
                      </a:r>
                      <a:endParaRPr lang="en-US" altLang="zh-CN" sz="1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上浮</a:t>
                      </a:r>
                      <a:endParaRPr lang="zh-CN" altLang="en-US" sz="1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下沉</a:t>
                      </a:r>
                      <a:endParaRPr lang="zh-CN" altLang="en-US" sz="1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悬浮</a:t>
                      </a:r>
                      <a:endParaRPr lang="zh-CN" altLang="en-US" sz="1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漂浮</a:t>
                      </a:r>
                      <a:endParaRPr lang="zh-CN" altLang="en-US" sz="18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015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65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浮沉条件</a:t>
                      </a:r>
                      <a:endParaRPr lang="zh-CN" altLang="en-US" sz="165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100"/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100"/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100"/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100"/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0355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65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受力图示</a:t>
                      </a:r>
                      <a:endParaRPr lang="zh-CN" altLang="en-US" sz="165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9720" name="内容占位符 199719"/>
          <p:cNvGraphicFramePr>
            <a:graphicFrameLocks noChangeAspect="1"/>
          </p:cNvGraphicFramePr>
          <p:nvPr>
            <p:ph sz="quarter" idx="2"/>
          </p:nvPr>
        </p:nvGraphicFramePr>
        <p:xfrm>
          <a:off x="2778919" y="3801666"/>
          <a:ext cx="903685" cy="75961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r:id="rId2" imgW="1917700" imgH="1905000" progId="Flash.Movie">
                  <p:embed/>
                </p:oleObj>
              </mc:Choice>
              <mc:Fallback>
                <p:oleObj r:id="rId2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78919" y="3801666"/>
                        <a:ext cx="903685" cy="759619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9725" name="内容占位符 199724"/>
          <p:cNvGraphicFramePr>
            <a:graphicFrameLocks noChangeAspect="1"/>
          </p:cNvGraphicFramePr>
          <p:nvPr>
            <p:ph sz="quarter" idx="3"/>
          </p:nvPr>
        </p:nvGraphicFramePr>
        <p:xfrm>
          <a:off x="4068366" y="3700463"/>
          <a:ext cx="902494" cy="75961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r:id="rId4" imgW="1917700" imgH="1905000" progId="Flash.Movie">
                  <p:embed/>
                </p:oleObj>
              </mc:Choice>
              <mc:Fallback>
                <p:oleObj r:id="rId4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68366" y="3700463"/>
                        <a:ext cx="902494" cy="759619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9708" name="文本框 199707"/>
          <p:cNvSpPr txBox="1"/>
          <p:nvPr/>
        </p:nvSpPr>
        <p:spPr>
          <a:xfrm>
            <a:off x="1359059" y="411956"/>
            <a:ext cx="144907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实验结论</a:t>
            </a:r>
            <a:endParaRPr lang="en-US" altLang="zh-CN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9710" name="文本框 199709"/>
          <p:cNvSpPr txBox="1"/>
          <p:nvPr/>
        </p:nvSpPr>
        <p:spPr>
          <a:xfrm>
            <a:off x="1601391" y="735806"/>
            <a:ext cx="4589859" cy="78295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⑴ 浸在液体中的物体，其浮沉取决于</a:t>
            </a:r>
            <a:endParaRPr lang="zh-CN" altLang="en-US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它所受到的</a:t>
            </a:r>
            <a:r>
              <a:rPr lang="zh-CN" altLang="en-US" b="1" u="sng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力和</a:t>
            </a:r>
            <a:r>
              <a:rPr lang="zh-CN" altLang="en-US" b="1" u="sng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力的大小。</a:t>
            </a:r>
            <a:endParaRPr lang="zh-CN" altLang="en-US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9711" name="文本框 199710"/>
          <p:cNvSpPr txBox="1"/>
          <p:nvPr/>
        </p:nvSpPr>
        <p:spPr>
          <a:xfrm>
            <a:off x="1656160" y="1600200"/>
            <a:ext cx="2213372" cy="3683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⑵物体浮沉条件</a:t>
            </a:r>
            <a:endParaRPr lang="en-US" altLang="zh-CN" b="1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199730" name="内容占位符 199729"/>
          <p:cNvGraphicFramePr>
            <a:graphicFrameLocks noChangeAspect="1"/>
          </p:cNvGraphicFramePr>
          <p:nvPr>
            <p:ph sz="quarter" idx="4"/>
          </p:nvPr>
        </p:nvGraphicFramePr>
        <p:xfrm>
          <a:off x="5244704" y="3801666"/>
          <a:ext cx="850106" cy="71675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r:id="rId5" imgW="1917700" imgH="1905000" progId="Flash.Movie">
                  <p:embed/>
                </p:oleObj>
              </mc:Choice>
              <mc:Fallback>
                <p:oleObj r:id="rId5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44704" y="3801666"/>
                        <a:ext cx="850106" cy="716756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9734" name="对象 199733"/>
          <p:cNvGraphicFramePr>
            <a:graphicFrameLocks noChangeAspect="1"/>
          </p:cNvGraphicFramePr>
          <p:nvPr/>
        </p:nvGraphicFramePr>
        <p:xfrm>
          <a:off x="6462713" y="3705225"/>
          <a:ext cx="863204" cy="85725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8" r:id="rId6" imgW="1917700" imgH="1905000" progId="Flash.Movie">
                  <p:embed/>
                </p:oleObj>
              </mc:Choice>
              <mc:Fallback>
                <p:oleObj r:id="rId6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462713" y="3705225"/>
                        <a:ext cx="863204" cy="857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9742" name="椭圆 199741"/>
          <p:cNvSpPr/>
          <p:nvPr/>
        </p:nvSpPr>
        <p:spPr>
          <a:xfrm>
            <a:off x="3168254" y="4083844"/>
            <a:ext cx="215503" cy="215504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99743" name="椭圆 199742"/>
          <p:cNvSpPr/>
          <p:nvPr/>
        </p:nvSpPr>
        <p:spPr>
          <a:xfrm>
            <a:off x="4463654" y="3975497"/>
            <a:ext cx="215503" cy="21550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99744" name="椭圆 199743"/>
          <p:cNvSpPr/>
          <p:nvPr/>
        </p:nvSpPr>
        <p:spPr>
          <a:xfrm>
            <a:off x="5598319" y="4083844"/>
            <a:ext cx="215504" cy="215504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99745" name="椭圆 199744"/>
          <p:cNvSpPr/>
          <p:nvPr/>
        </p:nvSpPr>
        <p:spPr>
          <a:xfrm>
            <a:off x="6786563" y="3813572"/>
            <a:ext cx="215504" cy="21550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199773" name="组合 199772"/>
          <p:cNvGrpSpPr/>
          <p:nvPr/>
        </p:nvGrpSpPr>
        <p:grpSpPr>
          <a:xfrm>
            <a:off x="3113485" y="3543300"/>
            <a:ext cx="647700" cy="648891"/>
            <a:chOff x="1655" y="2976"/>
            <a:chExt cx="544" cy="545"/>
          </a:xfrm>
        </p:grpSpPr>
        <p:sp>
          <p:nvSpPr>
            <p:cNvPr id="199746" name="直接连接符 199745"/>
            <p:cNvSpPr/>
            <p:nvPr/>
          </p:nvSpPr>
          <p:spPr>
            <a:xfrm flipH="1" flipV="1">
              <a:off x="1791" y="3203"/>
              <a:ext cx="0" cy="318"/>
            </a:xfrm>
            <a:prstGeom prst="line">
              <a:avLst/>
            </a:prstGeom>
            <a:ln w="19050" cap="sq" cmpd="sng">
              <a:solidFill>
                <a:srgbClr val="FF0000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9751" name="文本框 199750"/>
            <p:cNvSpPr txBox="1"/>
            <p:nvPr/>
          </p:nvSpPr>
          <p:spPr>
            <a:xfrm>
              <a:off x="1655" y="2976"/>
              <a:ext cx="544" cy="30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altLang="en-US" sz="12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浮</a:t>
              </a:r>
              <a:endParaRPr lang="zh-CN" altLang="en-US" sz="12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99774" name="组合 199773"/>
          <p:cNvGrpSpPr/>
          <p:nvPr/>
        </p:nvGrpSpPr>
        <p:grpSpPr>
          <a:xfrm>
            <a:off x="3275410" y="4192191"/>
            <a:ext cx="325040" cy="421481"/>
            <a:chOff x="1791" y="3521"/>
            <a:chExt cx="273" cy="354"/>
          </a:xfrm>
        </p:grpSpPr>
        <p:sp>
          <p:nvSpPr>
            <p:cNvPr id="199750" name="直接连接符 199749"/>
            <p:cNvSpPr/>
            <p:nvPr/>
          </p:nvSpPr>
          <p:spPr>
            <a:xfrm flipH="1">
              <a:off x="1791" y="3521"/>
              <a:ext cx="0" cy="181"/>
            </a:xfrm>
            <a:prstGeom prst="line">
              <a:avLst/>
            </a:prstGeom>
            <a:ln w="19050" cap="sq" cmpd="sng">
              <a:solidFill>
                <a:srgbClr val="FF0000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9753" name="文本框 199752"/>
            <p:cNvSpPr txBox="1"/>
            <p:nvPr/>
          </p:nvSpPr>
          <p:spPr>
            <a:xfrm>
              <a:off x="1837" y="3566"/>
              <a:ext cx="227" cy="30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endParaRPr lang="en-US" altLang="zh-CN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9775" name="组合 199774"/>
          <p:cNvGrpSpPr/>
          <p:nvPr/>
        </p:nvGrpSpPr>
        <p:grpSpPr>
          <a:xfrm>
            <a:off x="4356497" y="3436144"/>
            <a:ext cx="647700" cy="647700"/>
            <a:chOff x="2699" y="2886"/>
            <a:chExt cx="544" cy="544"/>
          </a:xfrm>
        </p:grpSpPr>
        <p:sp>
          <p:nvSpPr>
            <p:cNvPr id="199747" name="直接连接符 199746"/>
            <p:cNvSpPr/>
            <p:nvPr/>
          </p:nvSpPr>
          <p:spPr>
            <a:xfrm flipH="1" flipV="1">
              <a:off x="2880" y="3249"/>
              <a:ext cx="0" cy="181"/>
            </a:xfrm>
            <a:prstGeom prst="line">
              <a:avLst/>
            </a:prstGeom>
            <a:ln w="19050" cap="sq" cmpd="sng">
              <a:solidFill>
                <a:srgbClr val="FF0000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9754" name="文本框 199753"/>
            <p:cNvSpPr txBox="1"/>
            <p:nvPr/>
          </p:nvSpPr>
          <p:spPr>
            <a:xfrm>
              <a:off x="2699" y="2886"/>
              <a:ext cx="544" cy="30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altLang="en-US" sz="12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浮</a:t>
              </a:r>
              <a:endParaRPr lang="zh-CN" altLang="en-US" sz="12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99777" name="组合 199776"/>
          <p:cNvGrpSpPr/>
          <p:nvPr/>
        </p:nvGrpSpPr>
        <p:grpSpPr>
          <a:xfrm>
            <a:off x="5436394" y="3543300"/>
            <a:ext cx="647700" cy="647700"/>
            <a:chOff x="3606" y="2976"/>
            <a:chExt cx="544" cy="544"/>
          </a:xfrm>
        </p:grpSpPr>
        <p:sp>
          <p:nvSpPr>
            <p:cNvPr id="199748" name="直接连接符 199747"/>
            <p:cNvSpPr/>
            <p:nvPr/>
          </p:nvSpPr>
          <p:spPr>
            <a:xfrm flipH="1" flipV="1">
              <a:off x="3833" y="3203"/>
              <a:ext cx="0" cy="317"/>
            </a:xfrm>
            <a:prstGeom prst="line">
              <a:avLst/>
            </a:prstGeom>
            <a:ln w="19050" cap="sq" cmpd="sng">
              <a:solidFill>
                <a:srgbClr val="FF0000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9755" name="文本框 199754"/>
            <p:cNvSpPr txBox="1"/>
            <p:nvPr/>
          </p:nvSpPr>
          <p:spPr>
            <a:xfrm>
              <a:off x="3606" y="2976"/>
              <a:ext cx="544" cy="30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altLang="en-US" sz="12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浮</a:t>
              </a:r>
              <a:endParaRPr lang="zh-CN" altLang="en-US" sz="12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99779" name="组合 199778"/>
          <p:cNvGrpSpPr/>
          <p:nvPr/>
        </p:nvGrpSpPr>
        <p:grpSpPr>
          <a:xfrm>
            <a:off x="6786563" y="3436144"/>
            <a:ext cx="647700" cy="485775"/>
            <a:chOff x="4740" y="2886"/>
            <a:chExt cx="544" cy="408"/>
          </a:xfrm>
        </p:grpSpPr>
        <p:sp>
          <p:nvSpPr>
            <p:cNvPr id="199749" name="直接连接符 199748"/>
            <p:cNvSpPr/>
            <p:nvPr/>
          </p:nvSpPr>
          <p:spPr>
            <a:xfrm flipH="1" flipV="1">
              <a:off x="4830" y="3113"/>
              <a:ext cx="0" cy="181"/>
            </a:xfrm>
            <a:prstGeom prst="line">
              <a:avLst/>
            </a:prstGeom>
            <a:ln w="19050" cap="sq" cmpd="sng">
              <a:solidFill>
                <a:srgbClr val="FF0000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9756" name="文本框 199755"/>
            <p:cNvSpPr txBox="1"/>
            <p:nvPr/>
          </p:nvSpPr>
          <p:spPr>
            <a:xfrm>
              <a:off x="4740" y="2886"/>
              <a:ext cx="544" cy="30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zh-CN" altLang="en-US" sz="12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浮</a:t>
              </a:r>
              <a:endParaRPr lang="zh-CN" altLang="en-US" sz="12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99776" name="组合 199775"/>
          <p:cNvGrpSpPr/>
          <p:nvPr/>
        </p:nvGrpSpPr>
        <p:grpSpPr>
          <a:xfrm>
            <a:off x="4572000" y="4083844"/>
            <a:ext cx="323850" cy="529828"/>
            <a:chOff x="2880" y="3430"/>
            <a:chExt cx="272" cy="445"/>
          </a:xfrm>
        </p:grpSpPr>
        <p:sp>
          <p:nvSpPr>
            <p:cNvPr id="199757" name="直接连接符 199756"/>
            <p:cNvSpPr/>
            <p:nvPr/>
          </p:nvSpPr>
          <p:spPr>
            <a:xfrm flipH="1">
              <a:off x="2880" y="3430"/>
              <a:ext cx="0" cy="363"/>
            </a:xfrm>
            <a:prstGeom prst="line">
              <a:avLst/>
            </a:prstGeom>
            <a:ln w="19050" cap="sq" cmpd="sng">
              <a:solidFill>
                <a:srgbClr val="FF0000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9760" name="文本框 199759"/>
            <p:cNvSpPr txBox="1"/>
            <p:nvPr/>
          </p:nvSpPr>
          <p:spPr>
            <a:xfrm>
              <a:off x="2925" y="3566"/>
              <a:ext cx="227" cy="30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endParaRPr lang="en-US" altLang="zh-CN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9778" name="组合 199777"/>
          <p:cNvGrpSpPr/>
          <p:nvPr/>
        </p:nvGrpSpPr>
        <p:grpSpPr>
          <a:xfrm>
            <a:off x="5706666" y="4192191"/>
            <a:ext cx="323850" cy="421481"/>
            <a:chOff x="3833" y="3521"/>
            <a:chExt cx="272" cy="354"/>
          </a:xfrm>
        </p:grpSpPr>
        <p:sp>
          <p:nvSpPr>
            <p:cNvPr id="199758" name="直接连接符 199757"/>
            <p:cNvSpPr/>
            <p:nvPr/>
          </p:nvSpPr>
          <p:spPr>
            <a:xfrm flipH="1">
              <a:off x="3833" y="3521"/>
              <a:ext cx="0" cy="317"/>
            </a:xfrm>
            <a:prstGeom prst="line">
              <a:avLst/>
            </a:prstGeom>
            <a:ln w="19050" cap="sq" cmpd="sng">
              <a:solidFill>
                <a:srgbClr val="FF0000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9761" name="文本框 199760"/>
            <p:cNvSpPr txBox="1"/>
            <p:nvPr/>
          </p:nvSpPr>
          <p:spPr>
            <a:xfrm>
              <a:off x="3878" y="3566"/>
              <a:ext cx="227" cy="30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endParaRPr lang="en-US" altLang="zh-CN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9780" name="组合 199779"/>
          <p:cNvGrpSpPr/>
          <p:nvPr/>
        </p:nvGrpSpPr>
        <p:grpSpPr>
          <a:xfrm>
            <a:off x="6893719" y="3921919"/>
            <a:ext cx="325041" cy="476250"/>
            <a:chOff x="4830" y="3294"/>
            <a:chExt cx="273" cy="400"/>
          </a:xfrm>
        </p:grpSpPr>
        <p:sp>
          <p:nvSpPr>
            <p:cNvPr id="199759" name="直接连接符 199758"/>
            <p:cNvSpPr/>
            <p:nvPr/>
          </p:nvSpPr>
          <p:spPr>
            <a:xfrm flipH="1">
              <a:off x="4830" y="3294"/>
              <a:ext cx="0" cy="181"/>
            </a:xfrm>
            <a:prstGeom prst="line">
              <a:avLst/>
            </a:prstGeom>
            <a:ln w="19050" cap="sq" cmpd="sng">
              <a:solidFill>
                <a:srgbClr val="FF0000"/>
              </a:solidFill>
              <a:prstDash val="solid"/>
              <a:headEnd type="oval" w="sm" len="sm"/>
              <a:tailEnd type="triangle" w="med" len="lg"/>
            </a:ln>
          </p:spPr>
          <p:txBody>
            <a:bodyPr/>
            <a:lstStyle/>
            <a:p/>
          </p:txBody>
        </p:sp>
        <p:sp>
          <p:nvSpPr>
            <p:cNvPr id="199762" name="文本框 199761"/>
            <p:cNvSpPr txBox="1"/>
            <p:nvPr/>
          </p:nvSpPr>
          <p:spPr>
            <a:xfrm>
              <a:off x="4876" y="3385"/>
              <a:ext cx="227" cy="309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endParaRPr lang="en-US" altLang="zh-CN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9763" name="文本框 199762"/>
          <p:cNvSpPr txBox="1"/>
          <p:nvPr/>
        </p:nvSpPr>
        <p:spPr>
          <a:xfrm>
            <a:off x="2951560" y="1059656"/>
            <a:ext cx="647700" cy="3683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浮</a:t>
            </a:r>
            <a:endParaRPr lang="zh-CN" altLang="en-US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9764" name="文本框 199763"/>
          <p:cNvSpPr txBox="1"/>
          <p:nvPr/>
        </p:nvSpPr>
        <p:spPr>
          <a:xfrm>
            <a:off x="4139803" y="1059656"/>
            <a:ext cx="647700" cy="3683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</a:t>
            </a:r>
            <a:endParaRPr lang="zh-CN" altLang="en-US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9769" name="矩形 199768"/>
          <p:cNvSpPr/>
          <p:nvPr/>
        </p:nvSpPr>
        <p:spPr>
          <a:xfrm>
            <a:off x="2844403" y="2787253"/>
            <a:ext cx="1025128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rgbClr val="3A5047"/>
              </a:buClr>
              <a:buSzPct val="75000"/>
              <a:buFont typeface="Wingdings" panose="05000000000000000000" pitchFamily="2" charset="2"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1350"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＞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9770" name="矩形 199769"/>
          <p:cNvSpPr/>
          <p:nvPr/>
        </p:nvSpPr>
        <p:spPr>
          <a:xfrm>
            <a:off x="3977878" y="2787253"/>
            <a:ext cx="1026319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rgbClr val="3A5047"/>
              </a:buClr>
              <a:buSzPct val="75000"/>
              <a:buFont typeface="Wingdings" panose="05000000000000000000" pitchFamily="2" charset="2"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1350"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r>
              <a:rPr lang="zh-CN" altLang="zh-CN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9771" name="矩形 199770"/>
          <p:cNvSpPr/>
          <p:nvPr/>
        </p:nvSpPr>
        <p:spPr>
          <a:xfrm>
            <a:off x="5057775" y="2733675"/>
            <a:ext cx="1026319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rgbClr val="3A5047"/>
              </a:buClr>
              <a:buSzPct val="75000"/>
              <a:buFont typeface="Wingdings" panose="05000000000000000000" pitchFamily="2" charset="2"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1350"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r>
              <a:rPr lang="zh-CN" altLang="zh-CN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9772" name="矩形 199771"/>
          <p:cNvSpPr/>
          <p:nvPr/>
        </p:nvSpPr>
        <p:spPr>
          <a:xfrm>
            <a:off x="6192441" y="2787253"/>
            <a:ext cx="97155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Clr>
                <a:srgbClr val="3A5047"/>
              </a:buClr>
              <a:buSzPct val="75000"/>
              <a:buFont typeface="Wingdings" panose="05000000000000000000" pitchFamily="2" charset="2"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zh-CN" altLang="en-US" sz="1350"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r>
              <a:rPr lang="zh-CN" altLang="zh-CN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7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997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997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997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9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997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997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997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199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9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9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9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99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9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9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9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9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9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9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99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9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9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99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997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9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9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99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199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9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997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9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9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199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199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708" grpId="0"/>
      <p:bldP spid="199710" grpId="0"/>
      <p:bldP spid="199711" grpId="0"/>
      <p:bldP spid="199763" grpId="0"/>
      <p:bldP spid="199764" grpId="0"/>
      <p:bldP spid="199769" grpId="0"/>
      <p:bldP spid="199770" grpId="0"/>
      <p:bldP spid="199771" grpId="0"/>
      <p:bldP spid="1997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9141" name="文本框 219140"/>
          <p:cNvSpPr txBox="1"/>
          <p:nvPr/>
        </p:nvSpPr>
        <p:spPr>
          <a:xfrm>
            <a:off x="1363345" y="735806"/>
            <a:ext cx="110236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zh-CN" altLang="en-US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迷你实验</a:t>
            </a:r>
            <a:endParaRPr lang="zh-CN" altLang="en-US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9142" name="图片 219141" descr="迷你实验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504" y="519113"/>
            <a:ext cx="2862263" cy="1966913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19143" name="文本框 219142"/>
          <p:cNvSpPr txBox="1"/>
          <p:nvPr/>
        </p:nvSpPr>
        <p:spPr>
          <a:xfrm>
            <a:off x="1331119" y="1329929"/>
            <a:ext cx="3240881" cy="922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rgbClr val="0000D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将糖浆、水以及油注入高玻璃杯，由于密度不同，液体分成三层。</a:t>
            </a:r>
            <a:endParaRPr lang="en-US" altLang="zh-CN" b="1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9144" name="文本框 219143"/>
          <p:cNvSpPr txBox="1"/>
          <p:nvPr/>
        </p:nvSpPr>
        <p:spPr>
          <a:xfrm>
            <a:off x="1385888" y="2463403"/>
            <a:ext cx="3349228" cy="11988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②把橡皮、泡沫塑料、石块及铁块，等浸没入杯中，观察这些东西分别位于哪一层液面上</a:t>
            </a:r>
            <a:r>
              <a:rPr lang="zh-CN" altLang="en-US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9145" name="图片 219144" descr="鸡尾酒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504" y="2950369"/>
            <a:ext cx="1447800" cy="1565672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219146" name="图片 219145" descr="鸡尾酒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291" y="2950369"/>
            <a:ext cx="1062038" cy="1565672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19147" name="文本框 219146"/>
          <p:cNvSpPr txBox="1"/>
          <p:nvPr/>
        </p:nvSpPr>
        <p:spPr>
          <a:xfrm>
            <a:off x="1439466" y="3489722"/>
            <a:ext cx="3024188" cy="922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物体的密度小，就漂浮在上层，密度最大的就沉到最下层。</a:t>
            </a:r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9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9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9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19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19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19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219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41" grpId="0"/>
      <p:bldP spid="219143" grpId="0"/>
      <p:bldP spid="219144" grpId="0"/>
      <p:bldP spid="2191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3475" name="文本占位符 233474"/>
          <p:cNvSpPr>
            <a:spLocks noGrp="1" noRot="1"/>
          </p:cNvSpPr>
          <p:nvPr>
            <p:ph type="body" sz="half" idx="1"/>
          </p:nvPr>
        </p:nvSpPr>
        <p:spPr>
          <a:xfrm>
            <a:off x="1143000" y="1168004"/>
            <a:ext cx="979885" cy="400050"/>
          </a:xfrm>
        </p:spPr>
        <p:txBody>
          <a:bodyPr/>
          <a:lstStyle/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100" b="1"/>
              <a:t>下沉</a:t>
            </a:r>
            <a:endParaRPr lang="zh-CN" altLang="en-US" sz="2100" b="1"/>
          </a:p>
        </p:txBody>
      </p:sp>
      <p:sp>
        <p:nvSpPr>
          <p:cNvPr id="233476" name="右箭头 233475"/>
          <p:cNvSpPr/>
          <p:nvPr/>
        </p:nvSpPr>
        <p:spPr>
          <a:xfrm>
            <a:off x="1871663" y="1275160"/>
            <a:ext cx="809625" cy="216694"/>
          </a:xfrm>
          <a:prstGeom prst="rightArrow">
            <a:avLst>
              <a:gd name="adj1" fmla="val 50000"/>
              <a:gd name="adj2" fmla="val 9340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33477" name="文本框 233476"/>
          <p:cNvSpPr txBox="1"/>
          <p:nvPr/>
        </p:nvSpPr>
        <p:spPr>
          <a:xfrm>
            <a:off x="2789635" y="1221581"/>
            <a:ext cx="1058545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100" b="1"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zh-CN" altLang="en-US" sz="2100" b="1" baseline="-25000">
                <a:latin typeface="Arial" panose="020b0604020202020204" pitchFamily="34" charset="0"/>
                <a:ea typeface="宋体" panose="02010600030101010101" pitchFamily="2" charset="-122"/>
              </a:rPr>
              <a:t>浮</a:t>
            </a:r>
            <a:r>
              <a:rPr lang="en-US" altLang="zh-CN" sz="2100" b="1">
                <a:latin typeface="Arial" panose="020b0604020202020204" pitchFamily="34" charset="0"/>
                <a:ea typeface="宋体" panose="02010600030101010101" pitchFamily="2" charset="-122"/>
              </a:rPr>
              <a:t>&lt;G</a:t>
            </a:r>
            <a:r>
              <a:rPr lang="zh-CN" altLang="en-US" sz="2100" b="1" baseline="-25000"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endParaRPr lang="zh-CN" altLang="en-US" sz="2100" b="1" baseline="-25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78" name="右箭头 233477"/>
          <p:cNvSpPr/>
          <p:nvPr/>
        </p:nvSpPr>
        <p:spPr>
          <a:xfrm>
            <a:off x="3924300" y="1329929"/>
            <a:ext cx="3348038" cy="215503"/>
          </a:xfrm>
          <a:prstGeom prst="rightArrow">
            <a:avLst>
              <a:gd name="adj1" fmla="val 50000"/>
              <a:gd name="adj2" fmla="val 388398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33479" name="文本框 233478"/>
          <p:cNvSpPr txBox="1"/>
          <p:nvPr/>
        </p:nvSpPr>
        <p:spPr>
          <a:xfrm>
            <a:off x="3977878" y="735806"/>
            <a:ext cx="2375297" cy="50673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21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7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n-US" sz="21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</a:t>
            </a:r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sz="21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排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0" name="文本框 233479"/>
          <p:cNvSpPr txBox="1"/>
          <p:nvPr/>
        </p:nvSpPr>
        <p:spPr>
          <a:xfrm>
            <a:off x="3977878" y="1545431"/>
            <a:ext cx="2376488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 sz="21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</a:t>
            </a:r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ρ</a:t>
            </a:r>
            <a:r>
              <a:rPr lang="zh-CN" altLang="en-US" sz="9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r>
              <a:rPr lang="zh-CN" altLang="en-US" sz="9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1" name="文本框 233480"/>
          <p:cNvSpPr txBox="1"/>
          <p:nvPr/>
        </p:nvSpPr>
        <p:spPr>
          <a:xfrm>
            <a:off x="2033588" y="2356247"/>
            <a:ext cx="1296591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n-US" sz="21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</a:t>
            </a:r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sz="2100" b="1" baseline="-25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排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sz="24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2" name="矩形 233481"/>
          <p:cNvSpPr/>
          <p:nvPr/>
        </p:nvSpPr>
        <p:spPr>
          <a:xfrm>
            <a:off x="3330178" y="2356247"/>
            <a:ext cx="389334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&lt;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3" name="矩形 233482"/>
          <p:cNvSpPr/>
          <p:nvPr/>
        </p:nvSpPr>
        <p:spPr>
          <a:xfrm>
            <a:off x="3654028" y="2356247"/>
            <a:ext cx="1404938" cy="414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ρ</a:t>
            </a:r>
            <a:r>
              <a:rPr lang="zh-CN" altLang="en-US" sz="2100" b="1" baseline="-250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r>
              <a:rPr lang="zh-CN" altLang="en-US" sz="2100" b="1" baseline="-250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r>
              <a:rPr lang="en-US" altLang="zh-CN" sz="21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endParaRPr lang="en-US" altLang="zh-CN" sz="21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4" name="矩形 233483"/>
          <p:cNvSpPr/>
          <p:nvPr/>
        </p:nvSpPr>
        <p:spPr>
          <a:xfrm>
            <a:off x="2951560" y="3057525"/>
            <a:ext cx="1512094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r>
              <a:rPr lang="zh-CN" altLang="en-US" sz="2400" b="1" baseline="-250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排</a:t>
            </a:r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= V</a:t>
            </a:r>
            <a:r>
              <a:rPr lang="zh-CN" altLang="en-US" sz="2400" b="1" baseline="-250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endParaRPr lang="zh-CN" altLang="en-US" sz="2400" b="1" baseline="-250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6" name="右大括号 233485"/>
          <p:cNvSpPr/>
          <p:nvPr/>
        </p:nvSpPr>
        <p:spPr>
          <a:xfrm>
            <a:off x="4842272" y="2463404"/>
            <a:ext cx="108347" cy="1079897"/>
          </a:xfrm>
          <a:prstGeom prst="rightBrace">
            <a:avLst>
              <a:gd name="adj1" fmla="val 83058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pPr algn="ctr"/>
            <a:endParaRPr lang="zh-CN" altLang="en-US" sz="135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87" name="右箭头 233486"/>
          <p:cNvSpPr/>
          <p:nvPr/>
        </p:nvSpPr>
        <p:spPr>
          <a:xfrm>
            <a:off x="5004197" y="2895600"/>
            <a:ext cx="809625" cy="216694"/>
          </a:xfrm>
          <a:prstGeom prst="rightArrow">
            <a:avLst>
              <a:gd name="adj1" fmla="val 50000"/>
              <a:gd name="adj2" fmla="val 9340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33492" name="矩形 233491"/>
          <p:cNvSpPr/>
          <p:nvPr/>
        </p:nvSpPr>
        <p:spPr>
          <a:xfrm>
            <a:off x="5813822" y="2680097"/>
            <a:ext cx="1999059" cy="50673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7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ρ</a:t>
            </a:r>
            <a:r>
              <a:rPr lang="zh-CN" altLang="en-US" sz="2700" b="1" baseline="-250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液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&lt; </a:t>
            </a:r>
            <a:r>
              <a:rPr lang="en-US" altLang="zh-CN" sz="27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ρ</a:t>
            </a:r>
            <a:r>
              <a:rPr lang="zh-CN" altLang="en-US" sz="2700" b="1" baseline="-250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endParaRPr lang="zh-CN" altLang="en-US" sz="2700" b="1" baseline="-2500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3493" name="文本框 233492"/>
          <p:cNvSpPr txBox="1"/>
          <p:nvPr/>
        </p:nvSpPr>
        <p:spPr>
          <a:xfrm>
            <a:off x="1385888" y="250031"/>
            <a:ext cx="2862263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    析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3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3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3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3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3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3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build="p"/>
      <p:bldP spid="233477" grpId="0"/>
      <p:bldP spid="233479" grpId="0"/>
      <p:bldP spid="233480" grpId="0"/>
      <p:bldP spid="233481" grpId="0"/>
      <p:bldP spid="233482" grpId="0"/>
      <p:bldP spid="233483" grpId="0"/>
      <p:bldP spid="233484" grpId="0"/>
      <p:bldP spid="233486" grpId="0"/>
      <p:bldP spid="233492" grpId="0"/>
      <p:bldP spid="2334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7331" name="文本框 227330"/>
          <p:cNvSpPr txBox="1"/>
          <p:nvPr/>
        </p:nvSpPr>
        <p:spPr>
          <a:xfrm>
            <a:off x="1664335" y="1226820"/>
            <a:ext cx="3448050" cy="59880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300" b="1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物体的浮沉原因</a:t>
            </a:r>
            <a:endParaRPr lang="zh-CN" altLang="en-US" sz="3300" b="1">
              <a:solidFill>
                <a:srgbClr val="00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227334" name="内容占位符 227333"/>
          <p:cNvGraphicFramePr>
            <a:graphicFrameLocks noChangeAspect="1"/>
          </p:cNvGraphicFramePr>
          <p:nvPr>
            <p:ph sz="half" idx="1"/>
          </p:nvPr>
        </p:nvGraphicFramePr>
        <p:xfrm>
          <a:off x="6085285" y="2347913"/>
          <a:ext cx="1569244" cy="57864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9" r:id="rId2" imgW="584200" imgH="241300" progId="Equation.3">
                  <p:embed/>
                </p:oleObj>
              </mc:Choice>
              <mc:Fallback>
                <p:oleObj r:id="rId2" imgW="584200" imgH="2413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85285" y="2347913"/>
                        <a:ext cx="1569244" cy="578644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7335" name="内容占位符 227334"/>
          <p:cNvGraphicFramePr>
            <a:graphicFrameLocks noChangeAspect="1"/>
          </p:cNvGraphicFramePr>
          <p:nvPr>
            <p:ph sz="quarter" idx="2"/>
          </p:nvPr>
        </p:nvGraphicFramePr>
        <p:xfrm>
          <a:off x="5924550" y="3851672"/>
          <a:ext cx="1496616" cy="55125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0" r:id="rId4" imgW="584200" imgH="241300" progId="Equation.3">
                  <p:embed/>
                </p:oleObj>
              </mc:Choice>
              <mc:Fallback>
                <p:oleObj r:id="rId4" imgW="584200" imgH="2413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24550" y="3851672"/>
                        <a:ext cx="1496616" cy="551259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7336" name="内容占位符 227335"/>
          <p:cNvGraphicFramePr>
            <a:graphicFrameLocks noChangeAspect="1"/>
          </p:cNvGraphicFramePr>
          <p:nvPr>
            <p:ph sz="quarter" idx="3"/>
          </p:nvPr>
        </p:nvGraphicFramePr>
        <p:xfrm>
          <a:off x="6029325" y="3148013"/>
          <a:ext cx="1590675" cy="5869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1" r:id="rId6" imgW="584200" imgH="241300" progId="Equation.3">
                  <p:embed/>
                </p:oleObj>
              </mc:Choice>
              <mc:Fallback>
                <p:oleObj r:id="rId6" imgW="584200" imgH="2413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29325" y="3148013"/>
                        <a:ext cx="1590675" cy="586979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7337" name="文本框 227336"/>
          <p:cNvSpPr txBox="1"/>
          <p:nvPr/>
        </p:nvSpPr>
        <p:spPr>
          <a:xfrm>
            <a:off x="3667125" y="2139554"/>
            <a:ext cx="30988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135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38" name="文本框 227337"/>
          <p:cNvSpPr txBox="1"/>
          <p:nvPr/>
        </p:nvSpPr>
        <p:spPr>
          <a:xfrm>
            <a:off x="3815953" y="3112294"/>
            <a:ext cx="11823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zh-CN" altLang="en-US" sz="2400" b="1" baseline="-25000">
                <a:latin typeface="Arial" panose="020b0604020202020204" pitchFamily="34" charset="0"/>
                <a:ea typeface="宋体" panose="02010600030101010101" pitchFamily="2" charset="-122"/>
              </a:rPr>
              <a:t>浮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&gt;G</a:t>
            </a:r>
            <a:r>
              <a:rPr lang="zh-CN" altLang="en-US" sz="2400" b="1" baseline="-25000"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endParaRPr lang="zh-CN" altLang="en-US" sz="2400" b="1" baseline="-25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39" name="文本框 227338"/>
          <p:cNvSpPr txBox="1"/>
          <p:nvPr/>
        </p:nvSpPr>
        <p:spPr>
          <a:xfrm>
            <a:off x="3815953" y="3868341"/>
            <a:ext cx="117094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100" b="1"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zh-CN" altLang="en-US" sz="2100" b="1" baseline="-25000">
                <a:latin typeface="Arial" panose="020b0604020202020204" pitchFamily="34" charset="0"/>
                <a:ea typeface="宋体" panose="02010600030101010101" pitchFamily="2" charset="-122"/>
              </a:rPr>
              <a:t>浮</a:t>
            </a:r>
            <a:r>
              <a:rPr lang="zh-CN" altLang="en-US" sz="2100" b="1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100" b="1">
                <a:latin typeface="Arial" panose="020b0604020202020204" pitchFamily="34" charset="0"/>
                <a:ea typeface="宋体" panose="02010600030101010101" pitchFamily="2" charset="-122"/>
              </a:rPr>
              <a:t>G</a:t>
            </a:r>
            <a:r>
              <a:rPr lang="zh-CN" altLang="en-US" sz="2100" b="1" baseline="-25000"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endParaRPr lang="zh-CN" altLang="en-US" sz="2100" b="1" baseline="-25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0" name="文本框 227339"/>
          <p:cNvSpPr txBox="1"/>
          <p:nvPr/>
        </p:nvSpPr>
        <p:spPr>
          <a:xfrm>
            <a:off x="3924300" y="2301479"/>
            <a:ext cx="1058545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100" b="1"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  <a:r>
              <a:rPr lang="zh-CN" altLang="en-US" sz="2100" b="1" baseline="-25000">
                <a:latin typeface="Arial" panose="020b0604020202020204" pitchFamily="34" charset="0"/>
                <a:ea typeface="宋体" panose="02010600030101010101" pitchFamily="2" charset="-122"/>
              </a:rPr>
              <a:t>浮</a:t>
            </a:r>
            <a:r>
              <a:rPr lang="en-US" altLang="zh-CN" sz="2100" b="1">
                <a:latin typeface="Arial" panose="020b0604020202020204" pitchFamily="34" charset="0"/>
                <a:ea typeface="宋体" panose="02010600030101010101" pitchFamily="2" charset="-122"/>
              </a:rPr>
              <a:t>&lt;G</a:t>
            </a:r>
            <a:r>
              <a:rPr lang="zh-CN" altLang="en-US" sz="2100" b="1" baseline="-25000">
                <a:latin typeface="Arial" panose="020b0604020202020204" pitchFamily="34" charset="0"/>
                <a:ea typeface="宋体" panose="02010600030101010101" pitchFamily="2" charset="-122"/>
              </a:rPr>
              <a:t>物</a:t>
            </a:r>
            <a:endParaRPr lang="zh-CN" altLang="en-US" sz="2100" b="1" baseline="-25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7341" name="文本框 227340"/>
          <p:cNvSpPr txBox="1"/>
          <p:nvPr/>
        </p:nvSpPr>
        <p:spPr>
          <a:xfrm>
            <a:off x="1763316" y="2356247"/>
            <a:ext cx="7188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100" b="1">
                <a:latin typeface="Arial" panose="020b0604020202020204" pitchFamily="34" charset="0"/>
                <a:ea typeface="黑体" panose="02010609060101010101" pitchFamily="49" charset="-122"/>
              </a:rPr>
              <a:t>下沉</a:t>
            </a:r>
            <a:endParaRPr lang="zh-CN" altLang="en-US" sz="21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7342" name="文本框 227341"/>
          <p:cNvSpPr txBox="1"/>
          <p:nvPr/>
        </p:nvSpPr>
        <p:spPr>
          <a:xfrm>
            <a:off x="1818085" y="3813572"/>
            <a:ext cx="7188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100" b="1">
                <a:latin typeface="Arial" panose="020b0604020202020204" pitchFamily="34" charset="0"/>
                <a:ea typeface="黑体" panose="02010609060101010101" pitchFamily="49" charset="-122"/>
              </a:rPr>
              <a:t>悬浮</a:t>
            </a:r>
            <a:endParaRPr lang="zh-CN" altLang="en-US" sz="21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7343" name="文本框 227342"/>
          <p:cNvSpPr txBox="1"/>
          <p:nvPr/>
        </p:nvSpPr>
        <p:spPr>
          <a:xfrm>
            <a:off x="1763316" y="3165872"/>
            <a:ext cx="7188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100" b="1">
                <a:latin typeface="Arial" panose="020b0604020202020204" pitchFamily="34" charset="0"/>
                <a:ea typeface="黑体" panose="02010609060101010101" pitchFamily="49" charset="-122"/>
              </a:rPr>
              <a:t>上浮</a:t>
            </a:r>
            <a:endParaRPr lang="zh-CN" altLang="en-US" sz="21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7344" name="右箭头 227343"/>
          <p:cNvSpPr/>
          <p:nvPr/>
        </p:nvSpPr>
        <p:spPr>
          <a:xfrm>
            <a:off x="2789635" y="3921919"/>
            <a:ext cx="809625" cy="216694"/>
          </a:xfrm>
          <a:prstGeom prst="rightArrow">
            <a:avLst>
              <a:gd name="adj1" fmla="val 50000"/>
              <a:gd name="adj2" fmla="val 9340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27345" name="右箭头 227344"/>
          <p:cNvSpPr/>
          <p:nvPr/>
        </p:nvSpPr>
        <p:spPr>
          <a:xfrm>
            <a:off x="2844404" y="2409825"/>
            <a:ext cx="809625" cy="216694"/>
          </a:xfrm>
          <a:prstGeom prst="rightArrow">
            <a:avLst>
              <a:gd name="adj1" fmla="val 50000"/>
              <a:gd name="adj2" fmla="val 9340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27346" name="右箭头 227345"/>
          <p:cNvSpPr/>
          <p:nvPr/>
        </p:nvSpPr>
        <p:spPr>
          <a:xfrm>
            <a:off x="2789635" y="3219450"/>
            <a:ext cx="809625" cy="216694"/>
          </a:xfrm>
          <a:prstGeom prst="rightArrow">
            <a:avLst>
              <a:gd name="adj1" fmla="val 50000"/>
              <a:gd name="adj2" fmla="val 9340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27347" name="右箭头 227346"/>
          <p:cNvSpPr/>
          <p:nvPr/>
        </p:nvSpPr>
        <p:spPr>
          <a:xfrm>
            <a:off x="5112544" y="2409825"/>
            <a:ext cx="809625" cy="216694"/>
          </a:xfrm>
          <a:prstGeom prst="rightArrow">
            <a:avLst>
              <a:gd name="adj1" fmla="val 50000"/>
              <a:gd name="adj2" fmla="val 9340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27348" name="右箭头 227347"/>
          <p:cNvSpPr/>
          <p:nvPr/>
        </p:nvSpPr>
        <p:spPr>
          <a:xfrm>
            <a:off x="4950619" y="4030266"/>
            <a:ext cx="809625" cy="216694"/>
          </a:xfrm>
          <a:prstGeom prst="rightArrow">
            <a:avLst>
              <a:gd name="adj1" fmla="val 50000"/>
              <a:gd name="adj2" fmla="val 9340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227349" name="右箭头 227348"/>
          <p:cNvSpPr/>
          <p:nvPr/>
        </p:nvSpPr>
        <p:spPr>
          <a:xfrm>
            <a:off x="5057775" y="3327797"/>
            <a:ext cx="809625" cy="216694"/>
          </a:xfrm>
          <a:prstGeom prst="rightArrow">
            <a:avLst>
              <a:gd name="adj1" fmla="val 50000"/>
              <a:gd name="adj2" fmla="val 9340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8"/>
    </p:custDataLst>
  </p:cSld>
  <p:clrMapOvr>
    <a:masterClrMapping/>
  </p:clrMapOvr>
  <p:transition spd="slow">
    <p:rand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4019" name="文本框 214018"/>
          <p:cNvSpPr txBox="1"/>
          <p:nvPr/>
        </p:nvSpPr>
        <p:spPr>
          <a:xfrm>
            <a:off x="1360964" y="951310"/>
            <a:ext cx="110236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⑴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密度计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4020" name="图片 214019" descr="密度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6019" y="519113"/>
            <a:ext cx="1135856" cy="1944291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214070" name="组合 214069"/>
          <p:cNvGrpSpPr/>
          <p:nvPr/>
        </p:nvGrpSpPr>
        <p:grpSpPr>
          <a:xfrm>
            <a:off x="1601391" y="2571750"/>
            <a:ext cx="594122" cy="1728788"/>
            <a:chOff x="385" y="2296"/>
            <a:chExt cx="499" cy="1316"/>
          </a:xfrm>
        </p:grpSpPr>
        <p:grpSp>
          <p:nvGrpSpPr>
            <p:cNvPr id="214032" name="组合 214031"/>
            <p:cNvGrpSpPr/>
            <p:nvPr/>
          </p:nvGrpSpPr>
          <p:grpSpPr>
            <a:xfrm>
              <a:off x="385" y="2296"/>
              <a:ext cx="499" cy="1316"/>
              <a:chOff x="385" y="2296"/>
              <a:chExt cx="499" cy="1316"/>
            </a:xfrm>
          </p:grpSpPr>
          <p:sp>
            <p:nvSpPr>
              <p:cNvPr id="214029" name="直接连接符 214028"/>
              <p:cNvSpPr/>
              <p:nvPr/>
            </p:nvSpPr>
            <p:spPr>
              <a:xfrm flipH="1">
                <a:off x="385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030" name="直接连接符 214029"/>
              <p:cNvSpPr/>
              <p:nvPr/>
            </p:nvSpPr>
            <p:spPr>
              <a:xfrm flipH="1">
                <a:off x="884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031" name="直接连接符 214030"/>
              <p:cNvSpPr/>
              <p:nvPr/>
            </p:nvSpPr>
            <p:spPr>
              <a:xfrm>
                <a:off x="385" y="3612"/>
                <a:ext cx="499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</p:grpSp>
        <p:sp>
          <p:nvSpPr>
            <p:cNvPr id="214033" name="直接连接符 214032"/>
            <p:cNvSpPr/>
            <p:nvPr/>
          </p:nvSpPr>
          <p:spPr>
            <a:xfrm>
              <a:off x="385" y="2523"/>
              <a:ext cx="499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34" name="直接连接符 214033"/>
            <p:cNvSpPr/>
            <p:nvPr/>
          </p:nvSpPr>
          <p:spPr>
            <a:xfrm>
              <a:off x="385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35" name="直接连接符 214034"/>
            <p:cNvSpPr/>
            <p:nvPr/>
          </p:nvSpPr>
          <p:spPr>
            <a:xfrm>
              <a:off x="521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37" name="直接连接符 214036"/>
            <p:cNvSpPr/>
            <p:nvPr/>
          </p:nvSpPr>
          <p:spPr>
            <a:xfrm>
              <a:off x="657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38" name="直接连接符 214037"/>
            <p:cNvSpPr/>
            <p:nvPr/>
          </p:nvSpPr>
          <p:spPr>
            <a:xfrm>
              <a:off x="793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39" name="直接连接符 214038"/>
            <p:cNvSpPr/>
            <p:nvPr/>
          </p:nvSpPr>
          <p:spPr>
            <a:xfrm>
              <a:off x="612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40" name="直接连接符 214039"/>
            <p:cNvSpPr/>
            <p:nvPr/>
          </p:nvSpPr>
          <p:spPr>
            <a:xfrm>
              <a:off x="431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41" name="直接连接符 214040"/>
            <p:cNvSpPr/>
            <p:nvPr/>
          </p:nvSpPr>
          <p:spPr>
            <a:xfrm>
              <a:off x="748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42" name="直接连接符 214041"/>
            <p:cNvSpPr/>
            <p:nvPr/>
          </p:nvSpPr>
          <p:spPr>
            <a:xfrm>
              <a:off x="385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43" name="直接连接符 214042"/>
            <p:cNvSpPr/>
            <p:nvPr/>
          </p:nvSpPr>
          <p:spPr>
            <a:xfrm>
              <a:off x="567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44" name="直接连接符 214043"/>
            <p:cNvSpPr/>
            <p:nvPr/>
          </p:nvSpPr>
          <p:spPr>
            <a:xfrm>
              <a:off x="748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45" name="直接连接符 214044"/>
            <p:cNvSpPr/>
            <p:nvPr/>
          </p:nvSpPr>
          <p:spPr>
            <a:xfrm>
              <a:off x="431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46" name="直接连接符 214045"/>
            <p:cNvSpPr/>
            <p:nvPr/>
          </p:nvSpPr>
          <p:spPr>
            <a:xfrm>
              <a:off x="612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47" name="直接连接符 214046"/>
            <p:cNvSpPr/>
            <p:nvPr/>
          </p:nvSpPr>
          <p:spPr>
            <a:xfrm>
              <a:off x="793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48" name="直接连接符 214047"/>
            <p:cNvSpPr/>
            <p:nvPr/>
          </p:nvSpPr>
          <p:spPr>
            <a:xfrm>
              <a:off x="476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49" name="直接连接符 214048"/>
            <p:cNvSpPr/>
            <p:nvPr/>
          </p:nvSpPr>
          <p:spPr>
            <a:xfrm>
              <a:off x="612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50" name="直接连接符 214049"/>
            <p:cNvSpPr/>
            <p:nvPr/>
          </p:nvSpPr>
          <p:spPr>
            <a:xfrm>
              <a:off x="748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51" name="直接连接符 214050"/>
            <p:cNvSpPr/>
            <p:nvPr/>
          </p:nvSpPr>
          <p:spPr>
            <a:xfrm>
              <a:off x="385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52" name="直接连接符 214051"/>
            <p:cNvSpPr/>
            <p:nvPr/>
          </p:nvSpPr>
          <p:spPr>
            <a:xfrm>
              <a:off x="521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53" name="直接连接符 214052"/>
            <p:cNvSpPr/>
            <p:nvPr/>
          </p:nvSpPr>
          <p:spPr>
            <a:xfrm>
              <a:off x="657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54" name="直接连接符 214053"/>
            <p:cNvSpPr/>
            <p:nvPr/>
          </p:nvSpPr>
          <p:spPr>
            <a:xfrm>
              <a:off x="793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55" name="直接连接符 214054"/>
            <p:cNvSpPr/>
            <p:nvPr/>
          </p:nvSpPr>
          <p:spPr>
            <a:xfrm>
              <a:off x="431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56" name="直接连接符 214055"/>
            <p:cNvSpPr/>
            <p:nvPr/>
          </p:nvSpPr>
          <p:spPr>
            <a:xfrm>
              <a:off x="567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57" name="直接连接符 214056"/>
            <p:cNvSpPr/>
            <p:nvPr/>
          </p:nvSpPr>
          <p:spPr>
            <a:xfrm>
              <a:off x="385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58" name="直接连接符 214057"/>
            <p:cNvSpPr/>
            <p:nvPr/>
          </p:nvSpPr>
          <p:spPr>
            <a:xfrm>
              <a:off x="748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59" name="直接连接符 214058"/>
            <p:cNvSpPr/>
            <p:nvPr/>
          </p:nvSpPr>
          <p:spPr>
            <a:xfrm>
              <a:off x="431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60" name="直接连接符 214059"/>
            <p:cNvSpPr/>
            <p:nvPr/>
          </p:nvSpPr>
          <p:spPr>
            <a:xfrm>
              <a:off x="612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61" name="直接连接符 214060"/>
            <p:cNvSpPr/>
            <p:nvPr/>
          </p:nvSpPr>
          <p:spPr>
            <a:xfrm>
              <a:off x="431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62" name="直接连接符 214061"/>
            <p:cNvSpPr/>
            <p:nvPr/>
          </p:nvSpPr>
          <p:spPr>
            <a:xfrm>
              <a:off x="793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63" name="直接连接符 214062"/>
            <p:cNvSpPr/>
            <p:nvPr/>
          </p:nvSpPr>
          <p:spPr>
            <a:xfrm>
              <a:off x="567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64" name="直接连接符 214063"/>
            <p:cNvSpPr/>
            <p:nvPr/>
          </p:nvSpPr>
          <p:spPr>
            <a:xfrm>
              <a:off x="703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65" name="直接连接符 214064"/>
            <p:cNvSpPr/>
            <p:nvPr/>
          </p:nvSpPr>
          <p:spPr>
            <a:xfrm>
              <a:off x="748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66" name="直接连接符 214065"/>
            <p:cNvSpPr/>
            <p:nvPr/>
          </p:nvSpPr>
          <p:spPr>
            <a:xfrm>
              <a:off x="612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67" name="直接连接符 214066"/>
            <p:cNvSpPr/>
            <p:nvPr/>
          </p:nvSpPr>
          <p:spPr>
            <a:xfrm>
              <a:off x="476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68" name="直接连接符 214067"/>
            <p:cNvSpPr/>
            <p:nvPr/>
          </p:nvSpPr>
          <p:spPr>
            <a:xfrm>
              <a:off x="567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69" name="直接连接符 214068"/>
            <p:cNvSpPr/>
            <p:nvPr/>
          </p:nvSpPr>
          <p:spPr>
            <a:xfrm>
              <a:off x="703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</p:grpSp>
      <p:grpSp>
        <p:nvGrpSpPr>
          <p:cNvPr id="214071" name="组合 214070"/>
          <p:cNvGrpSpPr/>
          <p:nvPr/>
        </p:nvGrpSpPr>
        <p:grpSpPr>
          <a:xfrm>
            <a:off x="2789635" y="2571750"/>
            <a:ext cx="594122" cy="1728788"/>
            <a:chOff x="385" y="2296"/>
            <a:chExt cx="499" cy="1316"/>
          </a:xfrm>
        </p:grpSpPr>
        <p:grpSp>
          <p:nvGrpSpPr>
            <p:cNvPr id="214072" name="组合 214071"/>
            <p:cNvGrpSpPr/>
            <p:nvPr/>
          </p:nvGrpSpPr>
          <p:grpSpPr>
            <a:xfrm>
              <a:off x="385" y="2296"/>
              <a:ext cx="499" cy="1316"/>
              <a:chOff x="385" y="2296"/>
              <a:chExt cx="499" cy="1316"/>
            </a:xfrm>
          </p:grpSpPr>
          <p:sp>
            <p:nvSpPr>
              <p:cNvPr id="214073" name="直接连接符 214072"/>
              <p:cNvSpPr/>
              <p:nvPr/>
            </p:nvSpPr>
            <p:spPr>
              <a:xfrm flipH="1">
                <a:off x="385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074" name="直接连接符 214073"/>
              <p:cNvSpPr/>
              <p:nvPr/>
            </p:nvSpPr>
            <p:spPr>
              <a:xfrm flipH="1">
                <a:off x="884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075" name="直接连接符 214074"/>
              <p:cNvSpPr/>
              <p:nvPr/>
            </p:nvSpPr>
            <p:spPr>
              <a:xfrm>
                <a:off x="385" y="3612"/>
                <a:ext cx="499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</p:grpSp>
        <p:sp>
          <p:nvSpPr>
            <p:cNvPr id="214076" name="直接连接符 214075"/>
            <p:cNvSpPr/>
            <p:nvPr/>
          </p:nvSpPr>
          <p:spPr>
            <a:xfrm>
              <a:off x="385" y="2523"/>
              <a:ext cx="499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77" name="直接连接符 214076"/>
            <p:cNvSpPr/>
            <p:nvPr/>
          </p:nvSpPr>
          <p:spPr>
            <a:xfrm>
              <a:off x="385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78" name="直接连接符 214077"/>
            <p:cNvSpPr/>
            <p:nvPr/>
          </p:nvSpPr>
          <p:spPr>
            <a:xfrm>
              <a:off x="521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79" name="直接连接符 214078"/>
            <p:cNvSpPr/>
            <p:nvPr/>
          </p:nvSpPr>
          <p:spPr>
            <a:xfrm>
              <a:off x="657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80" name="直接连接符 214079"/>
            <p:cNvSpPr/>
            <p:nvPr/>
          </p:nvSpPr>
          <p:spPr>
            <a:xfrm>
              <a:off x="793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81" name="直接连接符 214080"/>
            <p:cNvSpPr/>
            <p:nvPr/>
          </p:nvSpPr>
          <p:spPr>
            <a:xfrm>
              <a:off x="612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82" name="直接连接符 214081"/>
            <p:cNvSpPr/>
            <p:nvPr/>
          </p:nvSpPr>
          <p:spPr>
            <a:xfrm>
              <a:off x="431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83" name="直接连接符 214082"/>
            <p:cNvSpPr/>
            <p:nvPr/>
          </p:nvSpPr>
          <p:spPr>
            <a:xfrm>
              <a:off x="748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84" name="直接连接符 214083"/>
            <p:cNvSpPr/>
            <p:nvPr/>
          </p:nvSpPr>
          <p:spPr>
            <a:xfrm>
              <a:off x="385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85" name="直接连接符 214084"/>
            <p:cNvSpPr/>
            <p:nvPr/>
          </p:nvSpPr>
          <p:spPr>
            <a:xfrm>
              <a:off x="567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86" name="直接连接符 214085"/>
            <p:cNvSpPr/>
            <p:nvPr/>
          </p:nvSpPr>
          <p:spPr>
            <a:xfrm>
              <a:off x="748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87" name="直接连接符 214086"/>
            <p:cNvSpPr/>
            <p:nvPr/>
          </p:nvSpPr>
          <p:spPr>
            <a:xfrm>
              <a:off x="431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88" name="直接连接符 214087"/>
            <p:cNvSpPr/>
            <p:nvPr/>
          </p:nvSpPr>
          <p:spPr>
            <a:xfrm>
              <a:off x="612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89" name="直接连接符 214088"/>
            <p:cNvSpPr/>
            <p:nvPr/>
          </p:nvSpPr>
          <p:spPr>
            <a:xfrm>
              <a:off x="793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90" name="直接连接符 214089"/>
            <p:cNvSpPr/>
            <p:nvPr/>
          </p:nvSpPr>
          <p:spPr>
            <a:xfrm>
              <a:off x="476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91" name="直接连接符 214090"/>
            <p:cNvSpPr/>
            <p:nvPr/>
          </p:nvSpPr>
          <p:spPr>
            <a:xfrm>
              <a:off x="612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92" name="直接连接符 214091"/>
            <p:cNvSpPr/>
            <p:nvPr/>
          </p:nvSpPr>
          <p:spPr>
            <a:xfrm>
              <a:off x="748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93" name="直接连接符 214092"/>
            <p:cNvSpPr/>
            <p:nvPr/>
          </p:nvSpPr>
          <p:spPr>
            <a:xfrm>
              <a:off x="385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94" name="直接连接符 214093"/>
            <p:cNvSpPr/>
            <p:nvPr/>
          </p:nvSpPr>
          <p:spPr>
            <a:xfrm>
              <a:off x="521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95" name="直接连接符 214094"/>
            <p:cNvSpPr/>
            <p:nvPr/>
          </p:nvSpPr>
          <p:spPr>
            <a:xfrm>
              <a:off x="657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96" name="直接连接符 214095"/>
            <p:cNvSpPr/>
            <p:nvPr/>
          </p:nvSpPr>
          <p:spPr>
            <a:xfrm>
              <a:off x="793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97" name="直接连接符 214096"/>
            <p:cNvSpPr/>
            <p:nvPr/>
          </p:nvSpPr>
          <p:spPr>
            <a:xfrm>
              <a:off x="431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98" name="直接连接符 214097"/>
            <p:cNvSpPr/>
            <p:nvPr/>
          </p:nvSpPr>
          <p:spPr>
            <a:xfrm>
              <a:off x="567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099" name="直接连接符 214098"/>
            <p:cNvSpPr/>
            <p:nvPr/>
          </p:nvSpPr>
          <p:spPr>
            <a:xfrm>
              <a:off x="385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00" name="直接连接符 214099"/>
            <p:cNvSpPr/>
            <p:nvPr/>
          </p:nvSpPr>
          <p:spPr>
            <a:xfrm>
              <a:off x="748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01" name="直接连接符 214100"/>
            <p:cNvSpPr/>
            <p:nvPr/>
          </p:nvSpPr>
          <p:spPr>
            <a:xfrm>
              <a:off x="431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02" name="直接连接符 214101"/>
            <p:cNvSpPr/>
            <p:nvPr/>
          </p:nvSpPr>
          <p:spPr>
            <a:xfrm>
              <a:off x="612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03" name="直接连接符 214102"/>
            <p:cNvSpPr/>
            <p:nvPr/>
          </p:nvSpPr>
          <p:spPr>
            <a:xfrm>
              <a:off x="431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04" name="直接连接符 214103"/>
            <p:cNvSpPr/>
            <p:nvPr/>
          </p:nvSpPr>
          <p:spPr>
            <a:xfrm>
              <a:off x="793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05" name="直接连接符 214104"/>
            <p:cNvSpPr/>
            <p:nvPr/>
          </p:nvSpPr>
          <p:spPr>
            <a:xfrm>
              <a:off x="567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06" name="直接连接符 214105"/>
            <p:cNvSpPr/>
            <p:nvPr/>
          </p:nvSpPr>
          <p:spPr>
            <a:xfrm>
              <a:off x="703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07" name="直接连接符 214106"/>
            <p:cNvSpPr/>
            <p:nvPr/>
          </p:nvSpPr>
          <p:spPr>
            <a:xfrm>
              <a:off x="748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08" name="直接连接符 214107"/>
            <p:cNvSpPr/>
            <p:nvPr/>
          </p:nvSpPr>
          <p:spPr>
            <a:xfrm>
              <a:off x="612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09" name="直接连接符 214108"/>
            <p:cNvSpPr/>
            <p:nvPr/>
          </p:nvSpPr>
          <p:spPr>
            <a:xfrm>
              <a:off x="476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10" name="直接连接符 214109"/>
            <p:cNvSpPr/>
            <p:nvPr/>
          </p:nvSpPr>
          <p:spPr>
            <a:xfrm>
              <a:off x="567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11" name="直接连接符 214110"/>
            <p:cNvSpPr/>
            <p:nvPr/>
          </p:nvSpPr>
          <p:spPr>
            <a:xfrm>
              <a:off x="703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</p:grpSp>
      <p:grpSp>
        <p:nvGrpSpPr>
          <p:cNvPr id="214112" name="组合 214111"/>
          <p:cNvGrpSpPr/>
          <p:nvPr/>
        </p:nvGrpSpPr>
        <p:grpSpPr>
          <a:xfrm>
            <a:off x="3977879" y="2571750"/>
            <a:ext cx="594122" cy="1728788"/>
            <a:chOff x="385" y="2296"/>
            <a:chExt cx="499" cy="1316"/>
          </a:xfrm>
        </p:grpSpPr>
        <p:grpSp>
          <p:nvGrpSpPr>
            <p:cNvPr id="214113" name="组合 214112"/>
            <p:cNvGrpSpPr/>
            <p:nvPr/>
          </p:nvGrpSpPr>
          <p:grpSpPr>
            <a:xfrm>
              <a:off x="385" y="2296"/>
              <a:ext cx="499" cy="1316"/>
              <a:chOff x="385" y="2296"/>
              <a:chExt cx="499" cy="1316"/>
            </a:xfrm>
          </p:grpSpPr>
          <p:sp>
            <p:nvSpPr>
              <p:cNvPr id="214114" name="直接连接符 214113"/>
              <p:cNvSpPr/>
              <p:nvPr/>
            </p:nvSpPr>
            <p:spPr>
              <a:xfrm flipH="1">
                <a:off x="385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15" name="直接连接符 214114"/>
              <p:cNvSpPr/>
              <p:nvPr/>
            </p:nvSpPr>
            <p:spPr>
              <a:xfrm flipH="1">
                <a:off x="884" y="2296"/>
                <a:ext cx="0" cy="1315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16" name="直接连接符 214115"/>
              <p:cNvSpPr/>
              <p:nvPr/>
            </p:nvSpPr>
            <p:spPr>
              <a:xfrm>
                <a:off x="385" y="3612"/>
                <a:ext cx="499" cy="0"/>
              </a:xfrm>
              <a:prstGeom prst="line">
                <a:avLst/>
              </a:prstGeom>
              <a:ln w="28575" cap="sq" cmpd="sng">
                <a:solidFill>
                  <a:schemeClr val="tx1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</p:grpSp>
        <p:sp>
          <p:nvSpPr>
            <p:cNvPr id="214117" name="直接连接符 214116"/>
            <p:cNvSpPr/>
            <p:nvPr/>
          </p:nvSpPr>
          <p:spPr>
            <a:xfrm>
              <a:off x="385" y="2523"/>
              <a:ext cx="499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18" name="直接连接符 214117"/>
            <p:cNvSpPr/>
            <p:nvPr/>
          </p:nvSpPr>
          <p:spPr>
            <a:xfrm>
              <a:off x="385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19" name="直接连接符 214118"/>
            <p:cNvSpPr/>
            <p:nvPr/>
          </p:nvSpPr>
          <p:spPr>
            <a:xfrm>
              <a:off x="521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20" name="直接连接符 214119"/>
            <p:cNvSpPr/>
            <p:nvPr/>
          </p:nvSpPr>
          <p:spPr>
            <a:xfrm>
              <a:off x="657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21" name="直接连接符 214120"/>
            <p:cNvSpPr/>
            <p:nvPr/>
          </p:nvSpPr>
          <p:spPr>
            <a:xfrm>
              <a:off x="793" y="261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22" name="直接连接符 214121"/>
            <p:cNvSpPr/>
            <p:nvPr/>
          </p:nvSpPr>
          <p:spPr>
            <a:xfrm>
              <a:off x="612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23" name="直接连接符 214122"/>
            <p:cNvSpPr/>
            <p:nvPr/>
          </p:nvSpPr>
          <p:spPr>
            <a:xfrm>
              <a:off x="431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24" name="直接连接符 214123"/>
            <p:cNvSpPr/>
            <p:nvPr/>
          </p:nvSpPr>
          <p:spPr>
            <a:xfrm>
              <a:off x="748" y="2704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25" name="直接连接符 214124"/>
            <p:cNvSpPr/>
            <p:nvPr/>
          </p:nvSpPr>
          <p:spPr>
            <a:xfrm>
              <a:off x="385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26" name="直接连接符 214125"/>
            <p:cNvSpPr/>
            <p:nvPr/>
          </p:nvSpPr>
          <p:spPr>
            <a:xfrm>
              <a:off x="567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27" name="直接连接符 214126"/>
            <p:cNvSpPr/>
            <p:nvPr/>
          </p:nvSpPr>
          <p:spPr>
            <a:xfrm>
              <a:off x="748" y="2795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28" name="直接连接符 214127"/>
            <p:cNvSpPr/>
            <p:nvPr/>
          </p:nvSpPr>
          <p:spPr>
            <a:xfrm>
              <a:off x="431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29" name="直接连接符 214128"/>
            <p:cNvSpPr/>
            <p:nvPr/>
          </p:nvSpPr>
          <p:spPr>
            <a:xfrm>
              <a:off x="612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30" name="直接连接符 214129"/>
            <p:cNvSpPr/>
            <p:nvPr/>
          </p:nvSpPr>
          <p:spPr>
            <a:xfrm>
              <a:off x="793" y="288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31" name="直接连接符 214130"/>
            <p:cNvSpPr/>
            <p:nvPr/>
          </p:nvSpPr>
          <p:spPr>
            <a:xfrm>
              <a:off x="476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32" name="直接连接符 214131"/>
            <p:cNvSpPr/>
            <p:nvPr/>
          </p:nvSpPr>
          <p:spPr>
            <a:xfrm>
              <a:off x="612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33" name="直接连接符 214132"/>
            <p:cNvSpPr/>
            <p:nvPr/>
          </p:nvSpPr>
          <p:spPr>
            <a:xfrm>
              <a:off x="748" y="2976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34" name="直接连接符 214133"/>
            <p:cNvSpPr/>
            <p:nvPr/>
          </p:nvSpPr>
          <p:spPr>
            <a:xfrm>
              <a:off x="385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35" name="直接连接符 214134"/>
            <p:cNvSpPr/>
            <p:nvPr/>
          </p:nvSpPr>
          <p:spPr>
            <a:xfrm>
              <a:off x="521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36" name="直接连接符 214135"/>
            <p:cNvSpPr/>
            <p:nvPr/>
          </p:nvSpPr>
          <p:spPr>
            <a:xfrm>
              <a:off x="657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37" name="直接连接符 214136"/>
            <p:cNvSpPr/>
            <p:nvPr/>
          </p:nvSpPr>
          <p:spPr>
            <a:xfrm>
              <a:off x="793" y="3067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38" name="直接连接符 214137"/>
            <p:cNvSpPr/>
            <p:nvPr/>
          </p:nvSpPr>
          <p:spPr>
            <a:xfrm>
              <a:off x="431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39" name="直接连接符 214138"/>
            <p:cNvSpPr/>
            <p:nvPr/>
          </p:nvSpPr>
          <p:spPr>
            <a:xfrm>
              <a:off x="567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40" name="直接连接符 214139"/>
            <p:cNvSpPr/>
            <p:nvPr/>
          </p:nvSpPr>
          <p:spPr>
            <a:xfrm>
              <a:off x="385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41" name="直接连接符 214140"/>
            <p:cNvSpPr/>
            <p:nvPr/>
          </p:nvSpPr>
          <p:spPr>
            <a:xfrm>
              <a:off x="748" y="3158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42" name="直接连接符 214141"/>
            <p:cNvSpPr/>
            <p:nvPr/>
          </p:nvSpPr>
          <p:spPr>
            <a:xfrm>
              <a:off x="431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43" name="直接连接符 214142"/>
            <p:cNvSpPr/>
            <p:nvPr/>
          </p:nvSpPr>
          <p:spPr>
            <a:xfrm>
              <a:off x="612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44" name="直接连接符 214143"/>
            <p:cNvSpPr/>
            <p:nvPr/>
          </p:nvSpPr>
          <p:spPr>
            <a:xfrm>
              <a:off x="431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45" name="直接连接符 214144"/>
            <p:cNvSpPr/>
            <p:nvPr/>
          </p:nvSpPr>
          <p:spPr>
            <a:xfrm>
              <a:off x="793" y="324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46" name="直接连接符 214145"/>
            <p:cNvSpPr/>
            <p:nvPr/>
          </p:nvSpPr>
          <p:spPr>
            <a:xfrm>
              <a:off x="567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47" name="直接连接符 214146"/>
            <p:cNvSpPr/>
            <p:nvPr/>
          </p:nvSpPr>
          <p:spPr>
            <a:xfrm>
              <a:off x="703" y="3339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48" name="直接连接符 214147"/>
            <p:cNvSpPr/>
            <p:nvPr/>
          </p:nvSpPr>
          <p:spPr>
            <a:xfrm>
              <a:off x="748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49" name="直接连接符 214148"/>
            <p:cNvSpPr/>
            <p:nvPr/>
          </p:nvSpPr>
          <p:spPr>
            <a:xfrm>
              <a:off x="612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50" name="直接连接符 214149"/>
            <p:cNvSpPr/>
            <p:nvPr/>
          </p:nvSpPr>
          <p:spPr>
            <a:xfrm>
              <a:off x="476" y="3430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51" name="直接连接符 214150"/>
            <p:cNvSpPr/>
            <p:nvPr/>
          </p:nvSpPr>
          <p:spPr>
            <a:xfrm>
              <a:off x="567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214152" name="直接连接符 214151"/>
            <p:cNvSpPr/>
            <p:nvPr/>
          </p:nvSpPr>
          <p:spPr>
            <a:xfrm>
              <a:off x="703" y="3521"/>
              <a:ext cx="91" cy="0"/>
            </a:xfrm>
            <a:prstGeom prst="line">
              <a:avLst/>
            </a:prstGeom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</p:grpSp>
      <p:grpSp>
        <p:nvGrpSpPr>
          <p:cNvPr id="214208" name="组合 214207"/>
          <p:cNvGrpSpPr/>
          <p:nvPr/>
        </p:nvGrpSpPr>
        <p:grpSpPr>
          <a:xfrm>
            <a:off x="3006329" y="1491854"/>
            <a:ext cx="161925" cy="1639490"/>
            <a:chOff x="1565" y="2008"/>
            <a:chExt cx="136" cy="1377"/>
          </a:xfrm>
        </p:grpSpPr>
        <p:grpSp>
          <p:nvGrpSpPr>
            <p:cNvPr id="214172" name="组合 214171"/>
            <p:cNvGrpSpPr/>
            <p:nvPr/>
          </p:nvGrpSpPr>
          <p:grpSpPr>
            <a:xfrm>
              <a:off x="1565" y="2008"/>
              <a:ext cx="136" cy="1377"/>
              <a:chOff x="567" y="2205"/>
              <a:chExt cx="136" cy="1377"/>
            </a:xfrm>
          </p:grpSpPr>
          <p:grpSp>
            <p:nvGrpSpPr>
              <p:cNvPr id="214173" name="组合 214172"/>
              <p:cNvGrpSpPr/>
              <p:nvPr/>
            </p:nvGrpSpPr>
            <p:grpSpPr>
              <a:xfrm>
                <a:off x="567" y="2205"/>
                <a:ext cx="136" cy="1377"/>
                <a:chOff x="567" y="2205"/>
                <a:chExt cx="136" cy="1377"/>
              </a:xfrm>
            </p:grpSpPr>
            <p:grpSp>
              <p:nvGrpSpPr>
                <p:cNvPr id="214174" name="组合 214173"/>
                <p:cNvGrpSpPr/>
                <p:nvPr/>
              </p:nvGrpSpPr>
              <p:grpSpPr>
                <a:xfrm>
                  <a:off x="567" y="2205"/>
                  <a:ext cx="136" cy="1377"/>
                  <a:chOff x="975" y="2205"/>
                  <a:chExt cx="214" cy="1559"/>
                </a:xfrm>
              </p:grpSpPr>
              <p:sp>
                <p:nvSpPr>
                  <p:cNvPr id="214175" name="任意多边形 214174"/>
                  <p:cNvSpPr/>
                  <p:nvPr/>
                </p:nvSpPr>
                <p:spPr>
                  <a:xfrm>
                    <a:off x="1039" y="2205"/>
                    <a:ext cx="86" cy="1024"/>
                  </a:xfrm>
                  <a:custGeom>
                    <a:rect l="l" t="t" r="r" b="b"/>
                    <a:pathLst>
                      <a:path w="86" h="1024">
                        <a:moveTo>
                          <a:pt x="6" y="1024"/>
                        </a:moveTo>
                        <a:lnTo>
                          <a:pt x="0" y="0"/>
                        </a:lnTo>
                        <a:lnTo>
                          <a:pt x="80" y="0"/>
                        </a:lnTo>
                        <a:lnTo>
                          <a:pt x="86" y="1020"/>
                        </a:lnTo>
                      </a:path>
                    </a:pathLst>
                  </a:custGeom>
                  <a:solidFill>
                    <a:schemeClr val="accent1">
                      <a:alpha val="60001"/>
                    </a:schemeClr>
                  </a:solidFill>
                  <a:ln w="12700" cap="sq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214176" name="任意多边形 214175"/>
                  <p:cNvSpPr/>
                  <p:nvPr/>
                </p:nvSpPr>
                <p:spPr>
                  <a:xfrm>
                    <a:off x="975" y="3216"/>
                    <a:ext cx="214" cy="548"/>
                  </a:xfrm>
                  <a:custGeom>
                    <a:rect l="l" t="t" r="r" b="b"/>
                    <a:pathLst>
                      <a:path w="214" h="548">
                        <a:moveTo>
                          <a:pt x="151" y="6"/>
                        </a:moveTo>
                        <a:cubicBezTo>
                          <a:pt x="159" y="20"/>
                          <a:pt x="188" y="64"/>
                          <a:pt x="198" y="91"/>
                        </a:cubicBezTo>
                        <a:cubicBezTo>
                          <a:pt x="208" y="118"/>
                          <a:pt x="214" y="143"/>
                          <a:pt x="214" y="169"/>
                        </a:cubicBezTo>
                        <a:cubicBezTo>
                          <a:pt x="214" y="195"/>
                          <a:pt x="204" y="228"/>
                          <a:pt x="196" y="249"/>
                        </a:cubicBezTo>
                        <a:cubicBezTo>
                          <a:pt x="188" y="270"/>
                          <a:pt x="177" y="283"/>
                          <a:pt x="166" y="297"/>
                        </a:cubicBezTo>
                        <a:cubicBezTo>
                          <a:pt x="155" y="311"/>
                          <a:pt x="137" y="296"/>
                          <a:pt x="130" y="333"/>
                        </a:cubicBezTo>
                        <a:cubicBezTo>
                          <a:pt x="123" y="370"/>
                          <a:pt x="128" y="486"/>
                          <a:pt x="122" y="517"/>
                        </a:cubicBezTo>
                        <a:cubicBezTo>
                          <a:pt x="116" y="548"/>
                          <a:pt x="99" y="534"/>
                          <a:pt x="94" y="519"/>
                        </a:cubicBezTo>
                        <a:cubicBezTo>
                          <a:pt x="89" y="504"/>
                          <a:pt x="93" y="458"/>
                          <a:pt x="92" y="427"/>
                        </a:cubicBezTo>
                        <a:cubicBezTo>
                          <a:pt x="91" y="396"/>
                          <a:pt x="101" y="359"/>
                          <a:pt x="90" y="333"/>
                        </a:cubicBezTo>
                        <a:cubicBezTo>
                          <a:pt x="79" y="307"/>
                          <a:pt x="43" y="296"/>
                          <a:pt x="28" y="271"/>
                        </a:cubicBezTo>
                        <a:cubicBezTo>
                          <a:pt x="13" y="246"/>
                          <a:pt x="4" y="212"/>
                          <a:pt x="2" y="183"/>
                        </a:cubicBezTo>
                        <a:cubicBezTo>
                          <a:pt x="0" y="154"/>
                          <a:pt x="6" y="130"/>
                          <a:pt x="18" y="99"/>
                        </a:cubicBezTo>
                        <a:cubicBezTo>
                          <a:pt x="30" y="68"/>
                          <a:pt x="62" y="21"/>
                          <a:pt x="73" y="0"/>
                        </a:cubicBezTo>
                      </a:path>
                    </a:pathLst>
                  </a:custGeom>
                  <a:solidFill>
                    <a:schemeClr val="accent1">
                      <a:alpha val="60001"/>
                    </a:schemeClr>
                  </a:solidFill>
                  <a:ln w="12700" cap="sq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sp>
              <p:nvSpPr>
                <p:cNvPr id="214177" name="直接连接符 214176"/>
                <p:cNvSpPr/>
                <p:nvPr/>
              </p:nvSpPr>
              <p:spPr>
                <a:xfrm>
                  <a:off x="612" y="2416"/>
                  <a:ext cx="45" cy="0"/>
                </a:xfrm>
                <a:prstGeom prst="line">
                  <a:avLst/>
                </a:prstGeom>
                <a:ln w="28575" cap="sq" cmpd="sng">
                  <a:solidFill>
                    <a:srgbClr val="FF0000"/>
                  </a:solidFill>
                  <a:prstDash val="solid"/>
                  <a:headEnd type="none" w="sm" len="sm"/>
                  <a:tailEnd type="none" w="sm" len="sm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214178" name="直接连接符 214177"/>
              <p:cNvSpPr/>
              <p:nvPr/>
            </p:nvSpPr>
            <p:spPr>
              <a:xfrm>
                <a:off x="612" y="2516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79" name="直接连接符 214178"/>
              <p:cNvSpPr/>
              <p:nvPr/>
            </p:nvSpPr>
            <p:spPr>
              <a:xfrm>
                <a:off x="612" y="2614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80" name="直接连接符 214179"/>
              <p:cNvSpPr/>
              <p:nvPr/>
            </p:nvSpPr>
            <p:spPr>
              <a:xfrm>
                <a:off x="612" y="2713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81" name="直接连接符 214180"/>
              <p:cNvSpPr/>
              <p:nvPr/>
            </p:nvSpPr>
            <p:spPr>
              <a:xfrm>
                <a:off x="612" y="28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82" name="直接连接符 214181"/>
              <p:cNvSpPr/>
              <p:nvPr/>
            </p:nvSpPr>
            <p:spPr>
              <a:xfrm>
                <a:off x="612" y="2915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83" name="直接连接符 214182"/>
              <p:cNvSpPr/>
              <p:nvPr/>
            </p:nvSpPr>
            <p:spPr>
              <a:xfrm>
                <a:off x="612" y="30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</p:grpSp>
        <p:sp>
          <p:nvSpPr>
            <p:cNvPr id="214196" name="直接连接符 214195"/>
            <p:cNvSpPr/>
            <p:nvPr/>
          </p:nvSpPr>
          <p:spPr>
            <a:xfrm>
              <a:off x="1610" y="2416"/>
              <a:ext cx="45" cy="0"/>
            </a:xfrm>
            <a:prstGeom prst="line">
              <a:avLst/>
            </a:prstGeom>
            <a:ln w="28575" cap="sq" cmpd="sng">
              <a:solidFill>
                <a:srgbClr val="3366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</p:grpSp>
      <p:grpSp>
        <p:nvGrpSpPr>
          <p:cNvPr id="214209" name="组合 214208"/>
          <p:cNvGrpSpPr/>
          <p:nvPr/>
        </p:nvGrpSpPr>
        <p:grpSpPr>
          <a:xfrm>
            <a:off x="4193381" y="1491854"/>
            <a:ext cx="161925" cy="1639490"/>
            <a:chOff x="2562" y="1797"/>
            <a:chExt cx="136" cy="1377"/>
          </a:xfrm>
        </p:grpSpPr>
        <p:grpSp>
          <p:nvGrpSpPr>
            <p:cNvPr id="214184" name="组合 214183"/>
            <p:cNvGrpSpPr/>
            <p:nvPr/>
          </p:nvGrpSpPr>
          <p:grpSpPr>
            <a:xfrm>
              <a:off x="2562" y="1797"/>
              <a:ext cx="136" cy="1377"/>
              <a:chOff x="567" y="2205"/>
              <a:chExt cx="136" cy="1377"/>
            </a:xfrm>
          </p:grpSpPr>
          <p:grpSp>
            <p:nvGrpSpPr>
              <p:cNvPr id="214185" name="组合 214184"/>
              <p:cNvGrpSpPr/>
              <p:nvPr/>
            </p:nvGrpSpPr>
            <p:grpSpPr>
              <a:xfrm>
                <a:off x="567" y="2205"/>
                <a:ext cx="136" cy="1377"/>
                <a:chOff x="567" y="2205"/>
                <a:chExt cx="136" cy="1377"/>
              </a:xfrm>
            </p:grpSpPr>
            <p:grpSp>
              <p:nvGrpSpPr>
                <p:cNvPr id="214186" name="组合 214185"/>
                <p:cNvGrpSpPr/>
                <p:nvPr/>
              </p:nvGrpSpPr>
              <p:grpSpPr>
                <a:xfrm>
                  <a:off x="567" y="2205"/>
                  <a:ext cx="136" cy="1377"/>
                  <a:chOff x="975" y="2205"/>
                  <a:chExt cx="214" cy="1559"/>
                </a:xfrm>
              </p:grpSpPr>
              <p:sp>
                <p:nvSpPr>
                  <p:cNvPr id="214187" name="任意多边形 214186"/>
                  <p:cNvSpPr/>
                  <p:nvPr/>
                </p:nvSpPr>
                <p:spPr>
                  <a:xfrm>
                    <a:off x="1039" y="2205"/>
                    <a:ext cx="86" cy="1024"/>
                  </a:xfrm>
                  <a:custGeom>
                    <a:rect l="l" t="t" r="r" b="b"/>
                    <a:pathLst>
                      <a:path w="86" h="1024">
                        <a:moveTo>
                          <a:pt x="6" y="1024"/>
                        </a:moveTo>
                        <a:lnTo>
                          <a:pt x="0" y="0"/>
                        </a:lnTo>
                        <a:lnTo>
                          <a:pt x="80" y="0"/>
                        </a:lnTo>
                        <a:lnTo>
                          <a:pt x="86" y="1020"/>
                        </a:lnTo>
                      </a:path>
                    </a:pathLst>
                  </a:custGeom>
                  <a:solidFill>
                    <a:schemeClr val="accent1">
                      <a:alpha val="60001"/>
                    </a:schemeClr>
                  </a:solidFill>
                  <a:ln w="12700" cap="sq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214188" name="任意多边形 214187"/>
                  <p:cNvSpPr/>
                  <p:nvPr/>
                </p:nvSpPr>
                <p:spPr>
                  <a:xfrm>
                    <a:off x="975" y="3216"/>
                    <a:ext cx="214" cy="548"/>
                  </a:xfrm>
                  <a:custGeom>
                    <a:rect l="l" t="t" r="r" b="b"/>
                    <a:pathLst>
                      <a:path w="214" h="548">
                        <a:moveTo>
                          <a:pt x="151" y="6"/>
                        </a:moveTo>
                        <a:cubicBezTo>
                          <a:pt x="159" y="20"/>
                          <a:pt x="188" y="64"/>
                          <a:pt x="198" y="91"/>
                        </a:cubicBezTo>
                        <a:cubicBezTo>
                          <a:pt x="208" y="118"/>
                          <a:pt x="214" y="143"/>
                          <a:pt x="214" y="169"/>
                        </a:cubicBezTo>
                        <a:cubicBezTo>
                          <a:pt x="214" y="195"/>
                          <a:pt x="204" y="228"/>
                          <a:pt x="196" y="249"/>
                        </a:cubicBezTo>
                        <a:cubicBezTo>
                          <a:pt x="188" y="270"/>
                          <a:pt x="177" y="283"/>
                          <a:pt x="166" y="297"/>
                        </a:cubicBezTo>
                        <a:cubicBezTo>
                          <a:pt x="155" y="311"/>
                          <a:pt x="137" y="296"/>
                          <a:pt x="130" y="333"/>
                        </a:cubicBezTo>
                        <a:cubicBezTo>
                          <a:pt x="123" y="370"/>
                          <a:pt x="128" y="486"/>
                          <a:pt x="122" y="517"/>
                        </a:cubicBezTo>
                        <a:cubicBezTo>
                          <a:pt x="116" y="548"/>
                          <a:pt x="99" y="534"/>
                          <a:pt x="94" y="519"/>
                        </a:cubicBezTo>
                        <a:cubicBezTo>
                          <a:pt x="89" y="504"/>
                          <a:pt x="93" y="458"/>
                          <a:pt x="92" y="427"/>
                        </a:cubicBezTo>
                        <a:cubicBezTo>
                          <a:pt x="91" y="396"/>
                          <a:pt x="101" y="359"/>
                          <a:pt x="90" y="333"/>
                        </a:cubicBezTo>
                        <a:cubicBezTo>
                          <a:pt x="79" y="307"/>
                          <a:pt x="43" y="296"/>
                          <a:pt x="28" y="271"/>
                        </a:cubicBezTo>
                        <a:cubicBezTo>
                          <a:pt x="13" y="246"/>
                          <a:pt x="4" y="212"/>
                          <a:pt x="2" y="183"/>
                        </a:cubicBezTo>
                        <a:cubicBezTo>
                          <a:pt x="0" y="154"/>
                          <a:pt x="6" y="130"/>
                          <a:pt x="18" y="99"/>
                        </a:cubicBezTo>
                        <a:cubicBezTo>
                          <a:pt x="30" y="68"/>
                          <a:pt x="62" y="21"/>
                          <a:pt x="73" y="0"/>
                        </a:cubicBezTo>
                      </a:path>
                    </a:pathLst>
                  </a:custGeom>
                  <a:solidFill>
                    <a:schemeClr val="accent1">
                      <a:alpha val="60001"/>
                    </a:schemeClr>
                  </a:solidFill>
                  <a:ln w="12700" cap="sq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sp>
              <p:nvSpPr>
                <p:cNvPr id="214189" name="直接连接符 214188"/>
                <p:cNvSpPr/>
                <p:nvPr/>
              </p:nvSpPr>
              <p:spPr>
                <a:xfrm>
                  <a:off x="612" y="2416"/>
                  <a:ext cx="45" cy="0"/>
                </a:xfrm>
                <a:prstGeom prst="line">
                  <a:avLst/>
                </a:prstGeom>
                <a:ln w="28575" cap="sq" cmpd="sng">
                  <a:solidFill>
                    <a:srgbClr val="FF0000"/>
                  </a:solidFill>
                  <a:prstDash val="solid"/>
                  <a:headEnd type="none" w="sm" len="sm"/>
                  <a:tailEnd type="none" w="sm" len="sm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214190" name="直接连接符 214189"/>
              <p:cNvSpPr/>
              <p:nvPr/>
            </p:nvSpPr>
            <p:spPr>
              <a:xfrm>
                <a:off x="612" y="2516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91" name="直接连接符 214190"/>
              <p:cNvSpPr/>
              <p:nvPr/>
            </p:nvSpPr>
            <p:spPr>
              <a:xfrm>
                <a:off x="612" y="2614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92" name="直接连接符 214191"/>
              <p:cNvSpPr/>
              <p:nvPr/>
            </p:nvSpPr>
            <p:spPr>
              <a:xfrm>
                <a:off x="612" y="2713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93" name="直接连接符 214192"/>
              <p:cNvSpPr/>
              <p:nvPr/>
            </p:nvSpPr>
            <p:spPr>
              <a:xfrm>
                <a:off x="612" y="28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94" name="直接连接符 214193"/>
              <p:cNvSpPr/>
              <p:nvPr/>
            </p:nvSpPr>
            <p:spPr>
              <a:xfrm>
                <a:off x="612" y="2915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95" name="直接连接符 214194"/>
              <p:cNvSpPr/>
              <p:nvPr/>
            </p:nvSpPr>
            <p:spPr>
              <a:xfrm>
                <a:off x="612" y="30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</p:grpSp>
        <p:sp>
          <p:nvSpPr>
            <p:cNvPr id="214197" name="直接连接符 214196"/>
            <p:cNvSpPr/>
            <p:nvPr/>
          </p:nvSpPr>
          <p:spPr>
            <a:xfrm>
              <a:off x="2608" y="2409"/>
              <a:ext cx="45" cy="0"/>
            </a:xfrm>
            <a:prstGeom prst="line">
              <a:avLst/>
            </a:prstGeom>
            <a:ln w="28575" cap="sq" cmpd="sng">
              <a:solidFill>
                <a:srgbClr val="0000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</p:grpSp>
      <p:sp>
        <p:nvSpPr>
          <p:cNvPr id="214198" name="文本框 214197"/>
          <p:cNvSpPr txBox="1"/>
          <p:nvPr/>
        </p:nvSpPr>
        <p:spPr>
          <a:xfrm>
            <a:off x="1547813" y="4407694"/>
            <a:ext cx="648891" cy="3683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水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4199" name="文本框 214198"/>
          <p:cNvSpPr txBox="1"/>
          <p:nvPr/>
        </p:nvSpPr>
        <p:spPr>
          <a:xfrm>
            <a:off x="2681288" y="4407694"/>
            <a:ext cx="917972" cy="3683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液体甲</a:t>
            </a:r>
            <a:endParaRPr lang="zh-CN" altLang="en-US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4200" name="文本框 214199"/>
          <p:cNvSpPr txBox="1"/>
          <p:nvPr/>
        </p:nvSpPr>
        <p:spPr>
          <a:xfrm>
            <a:off x="3869531" y="4407694"/>
            <a:ext cx="917972" cy="3683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液体乙</a:t>
            </a:r>
            <a:endParaRPr lang="en-US" altLang="zh-CN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14207" name="组合 214206"/>
          <p:cNvGrpSpPr/>
          <p:nvPr/>
        </p:nvGrpSpPr>
        <p:grpSpPr>
          <a:xfrm>
            <a:off x="1818085" y="1600200"/>
            <a:ext cx="161925" cy="1639491"/>
            <a:chOff x="567" y="2205"/>
            <a:chExt cx="136" cy="1377"/>
          </a:xfrm>
        </p:grpSpPr>
        <p:grpSp>
          <p:nvGrpSpPr>
            <p:cNvPr id="214171" name="组合 214170"/>
            <p:cNvGrpSpPr/>
            <p:nvPr/>
          </p:nvGrpSpPr>
          <p:grpSpPr>
            <a:xfrm>
              <a:off x="567" y="2205"/>
              <a:ext cx="136" cy="1377"/>
              <a:chOff x="567" y="2205"/>
              <a:chExt cx="136" cy="1377"/>
            </a:xfrm>
          </p:grpSpPr>
          <p:grpSp>
            <p:nvGrpSpPr>
              <p:cNvPr id="214163" name="组合 214162"/>
              <p:cNvGrpSpPr/>
              <p:nvPr/>
            </p:nvGrpSpPr>
            <p:grpSpPr>
              <a:xfrm>
                <a:off x="567" y="2205"/>
                <a:ext cx="136" cy="1377"/>
                <a:chOff x="567" y="2205"/>
                <a:chExt cx="136" cy="1377"/>
              </a:xfrm>
            </p:grpSpPr>
            <p:grpSp>
              <p:nvGrpSpPr>
                <p:cNvPr id="214161" name="组合 214160"/>
                <p:cNvGrpSpPr/>
                <p:nvPr/>
              </p:nvGrpSpPr>
              <p:grpSpPr>
                <a:xfrm>
                  <a:off x="567" y="2205"/>
                  <a:ext cx="136" cy="1377"/>
                  <a:chOff x="975" y="2205"/>
                  <a:chExt cx="214" cy="1559"/>
                </a:xfrm>
              </p:grpSpPr>
              <p:sp>
                <p:nvSpPr>
                  <p:cNvPr id="214158" name="任意多边形 214157"/>
                  <p:cNvSpPr/>
                  <p:nvPr/>
                </p:nvSpPr>
                <p:spPr>
                  <a:xfrm>
                    <a:off x="1039" y="2205"/>
                    <a:ext cx="86" cy="1024"/>
                  </a:xfrm>
                  <a:custGeom>
                    <a:rect l="l" t="t" r="r" b="b"/>
                    <a:pathLst>
                      <a:path w="86" h="1024">
                        <a:moveTo>
                          <a:pt x="6" y="1024"/>
                        </a:moveTo>
                        <a:lnTo>
                          <a:pt x="0" y="0"/>
                        </a:lnTo>
                        <a:lnTo>
                          <a:pt x="80" y="0"/>
                        </a:lnTo>
                        <a:lnTo>
                          <a:pt x="86" y="1020"/>
                        </a:lnTo>
                      </a:path>
                    </a:pathLst>
                  </a:custGeom>
                  <a:solidFill>
                    <a:schemeClr val="accent1">
                      <a:alpha val="60001"/>
                    </a:schemeClr>
                  </a:solidFill>
                  <a:ln w="12700" cap="sq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  <p:sp>
                <p:nvSpPr>
                  <p:cNvPr id="214159" name="任意多边形 214158"/>
                  <p:cNvSpPr/>
                  <p:nvPr/>
                </p:nvSpPr>
                <p:spPr>
                  <a:xfrm>
                    <a:off x="975" y="3216"/>
                    <a:ext cx="214" cy="548"/>
                  </a:xfrm>
                  <a:custGeom>
                    <a:rect l="l" t="t" r="r" b="b"/>
                    <a:pathLst>
                      <a:path w="214" h="548">
                        <a:moveTo>
                          <a:pt x="151" y="6"/>
                        </a:moveTo>
                        <a:cubicBezTo>
                          <a:pt x="159" y="20"/>
                          <a:pt x="188" y="64"/>
                          <a:pt x="198" y="91"/>
                        </a:cubicBezTo>
                        <a:cubicBezTo>
                          <a:pt x="208" y="118"/>
                          <a:pt x="214" y="143"/>
                          <a:pt x="214" y="169"/>
                        </a:cubicBezTo>
                        <a:cubicBezTo>
                          <a:pt x="214" y="195"/>
                          <a:pt x="204" y="228"/>
                          <a:pt x="196" y="249"/>
                        </a:cubicBezTo>
                        <a:cubicBezTo>
                          <a:pt x="188" y="270"/>
                          <a:pt x="177" y="283"/>
                          <a:pt x="166" y="297"/>
                        </a:cubicBezTo>
                        <a:cubicBezTo>
                          <a:pt x="155" y="311"/>
                          <a:pt x="137" y="296"/>
                          <a:pt x="130" y="333"/>
                        </a:cubicBezTo>
                        <a:cubicBezTo>
                          <a:pt x="123" y="370"/>
                          <a:pt x="128" y="486"/>
                          <a:pt x="122" y="517"/>
                        </a:cubicBezTo>
                        <a:cubicBezTo>
                          <a:pt x="116" y="548"/>
                          <a:pt x="99" y="534"/>
                          <a:pt x="94" y="519"/>
                        </a:cubicBezTo>
                        <a:cubicBezTo>
                          <a:pt x="89" y="504"/>
                          <a:pt x="93" y="458"/>
                          <a:pt x="92" y="427"/>
                        </a:cubicBezTo>
                        <a:cubicBezTo>
                          <a:pt x="91" y="396"/>
                          <a:pt x="101" y="359"/>
                          <a:pt x="90" y="333"/>
                        </a:cubicBezTo>
                        <a:cubicBezTo>
                          <a:pt x="79" y="307"/>
                          <a:pt x="43" y="296"/>
                          <a:pt x="28" y="271"/>
                        </a:cubicBezTo>
                        <a:cubicBezTo>
                          <a:pt x="13" y="246"/>
                          <a:pt x="4" y="212"/>
                          <a:pt x="2" y="183"/>
                        </a:cubicBezTo>
                        <a:cubicBezTo>
                          <a:pt x="0" y="154"/>
                          <a:pt x="6" y="130"/>
                          <a:pt x="18" y="99"/>
                        </a:cubicBezTo>
                        <a:cubicBezTo>
                          <a:pt x="30" y="68"/>
                          <a:pt x="62" y="21"/>
                          <a:pt x="73" y="0"/>
                        </a:cubicBezTo>
                      </a:path>
                    </a:pathLst>
                  </a:custGeom>
                  <a:solidFill>
                    <a:schemeClr val="accent1">
                      <a:alpha val="60001"/>
                    </a:schemeClr>
                  </a:solidFill>
                  <a:ln w="12700" cap="sq" cmpd="sng">
                    <a:solidFill>
                      <a:schemeClr val="tx1"/>
                    </a:solidFill>
                    <a:prstDash val="solid"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sz="1350"/>
                  </a:p>
                </p:txBody>
              </p:sp>
            </p:grpSp>
            <p:sp>
              <p:nvSpPr>
                <p:cNvPr id="214162" name="直接连接符 214161"/>
                <p:cNvSpPr/>
                <p:nvPr/>
              </p:nvSpPr>
              <p:spPr>
                <a:xfrm>
                  <a:off x="612" y="2416"/>
                  <a:ext cx="45" cy="0"/>
                </a:xfrm>
                <a:prstGeom prst="line">
                  <a:avLst/>
                </a:prstGeom>
                <a:ln w="28575" cap="sq" cmpd="sng">
                  <a:solidFill>
                    <a:srgbClr val="FF0000"/>
                  </a:solidFill>
                  <a:prstDash val="solid"/>
                  <a:headEnd type="none" w="sm" len="sm"/>
                  <a:tailEnd type="none" w="sm" len="sm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214164" name="直接连接符 214163"/>
              <p:cNvSpPr/>
              <p:nvPr/>
            </p:nvSpPr>
            <p:spPr>
              <a:xfrm>
                <a:off x="612" y="2516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65" name="直接连接符 214164"/>
              <p:cNvSpPr/>
              <p:nvPr/>
            </p:nvSpPr>
            <p:spPr>
              <a:xfrm>
                <a:off x="612" y="2614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66" name="直接连接符 214165"/>
              <p:cNvSpPr/>
              <p:nvPr/>
            </p:nvSpPr>
            <p:spPr>
              <a:xfrm>
                <a:off x="612" y="2713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67" name="直接连接符 214166"/>
              <p:cNvSpPr/>
              <p:nvPr/>
            </p:nvSpPr>
            <p:spPr>
              <a:xfrm>
                <a:off x="612" y="28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68" name="直接连接符 214167"/>
              <p:cNvSpPr/>
              <p:nvPr/>
            </p:nvSpPr>
            <p:spPr>
              <a:xfrm>
                <a:off x="612" y="2915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  <p:sp>
            <p:nvSpPr>
              <p:cNvPr id="214170" name="直接连接符 214169"/>
              <p:cNvSpPr/>
              <p:nvPr/>
            </p:nvSpPr>
            <p:spPr>
              <a:xfrm>
                <a:off x="612" y="3017"/>
                <a:ext cx="45" cy="0"/>
              </a:xfrm>
              <a:prstGeom prst="line">
                <a:avLst/>
              </a:prstGeom>
              <a:ln w="28575" cap="sq" cmpd="sng">
                <a:solidFill>
                  <a:srgbClr val="FF0000"/>
                </a:solidFill>
                <a:prstDash val="solid"/>
                <a:headEnd type="none" w="sm" len="sm"/>
                <a:tailEnd type="none" w="sm" len="sm"/>
              </a:ln>
            </p:spPr>
            <p:txBody>
              <a:bodyPr/>
              <a:lstStyle/>
              <a:p/>
            </p:txBody>
          </p:sp>
        </p:grpSp>
        <p:sp>
          <p:nvSpPr>
            <p:cNvPr id="214201" name="直接连接符 214200"/>
            <p:cNvSpPr/>
            <p:nvPr/>
          </p:nvSpPr>
          <p:spPr>
            <a:xfrm>
              <a:off x="612" y="2416"/>
              <a:ext cx="45" cy="0"/>
            </a:xfrm>
            <a:prstGeom prst="line">
              <a:avLst/>
            </a:prstGeom>
            <a:ln w="28575" cap="sq" cmpd="sng">
              <a:solidFill>
                <a:srgbClr val="0000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</p:grpSp>
      <p:sp>
        <p:nvSpPr>
          <p:cNvPr id="214202" name="圆角矩形标注 214201"/>
          <p:cNvSpPr/>
          <p:nvPr/>
        </p:nvSpPr>
        <p:spPr>
          <a:xfrm>
            <a:off x="2033588" y="1869281"/>
            <a:ext cx="647700" cy="594122"/>
          </a:xfrm>
          <a:prstGeom prst="wedgeRoundRectCallout">
            <a:avLst>
              <a:gd name="adj1" fmla="val -52940"/>
              <a:gd name="adj2" fmla="val 113727"/>
              <a:gd name="adj3" fmla="val 16667"/>
            </a:avLst>
          </a:prstGeom>
          <a:solidFill>
            <a:srgbClr val="CCFFCC">
              <a:alpha val="60001"/>
            </a:srgbClr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4203" name="圆角矩形标注 214202"/>
          <p:cNvSpPr/>
          <p:nvPr/>
        </p:nvSpPr>
        <p:spPr>
          <a:xfrm>
            <a:off x="3275410" y="1869281"/>
            <a:ext cx="594122" cy="594122"/>
          </a:xfrm>
          <a:prstGeom prst="wedgeRoundRectCallout">
            <a:avLst>
              <a:gd name="adj1" fmla="val -61421"/>
              <a:gd name="adj2" fmla="val 113727"/>
              <a:gd name="adj3" fmla="val 16667"/>
            </a:avLst>
          </a:prstGeom>
          <a:solidFill>
            <a:srgbClr val="CCFFCC">
              <a:alpha val="60001"/>
            </a:srgbClr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1.2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4204" name="圆角矩形标注 214203"/>
          <p:cNvSpPr/>
          <p:nvPr/>
        </p:nvSpPr>
        <p:spPr>
          <a:xfrm>
            <a:off x="4463654" y="1869281"/>
            <a:ext cx="648890" cy="540544"/>
          </a:xfrm>
          <a:prstGeom prst="wedgeRoundRectCallout">
            <a:avLst>
              <a:gd name="adj1" fmla="val -65412"/>
              <a:gd name="adj2" fmla="val 126653"/>
              <a:gd name="adj3" fmla="val 16667"/>
            </a:avLst>
          </a:prstGeom>
          <a:solidFill>
            <a:srgbClr val="CCFFCC">
              <a:alpha val="60001"/>
            </a:srgbClr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/>
          <a:lstStyle/>
          <a:p>
            <a:pPr algn="ctr"/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1.4</a:t>
            </a:r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4205" name="文本框 214204"/>
          <p:cNvSpPr txBox="1"/>
          <p:nvPr/>
        </p:nvSpPr>
        <p:spPr>
          <a:xfrm>
            <a:off x="2330133" y="955279"/>
            <a:ext cx="3996928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利用密度计在各种液体中总是漂浮的状态，</a:t>
            </a:r>
            <a:r>
              <a:rPr lang="en-US" altLang="zh-CN">
                <a:solidFill>
                  <a:srgbClr val="0000D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1200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r>
              <a:rPr lang="zh-CN" altLang="zh-CN">
                <a:solidFill>
                  <a:srgbClr val="0000D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>
                <a:solidFill>
                  <a:srgbClr val="0000D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>
                <a:solidFill>
                  <a:srgbClr val="0000D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，</a:t>
            </a:r>
            <a:r>
              <a:rPr lang="zh-CN" altLang="en-US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浮力大小不变。</a:t>
            </a:r>
            <a:endParaRPr lang="en-US" altLang="zh-CN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14210" name="图片 214209" descr="煤油和密度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6019" y="2680097"/>
            <a:ext cx="1134666" cy="1944290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313690" y="408305"/>
            <a:ext cx="3827145" cy="405765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sz="2400" b="1" spc="100">
                <a:solidFill>
                  <a:srgbClr val="FFFF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</a:t>
            </a:r>
            <a:r>
              <a:rPr lang="zh-CN" altLang="en-US" sz="2400" b="1" spc="100">
                <a:solidFill>
                  <a:srgbClr val="FFFF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、物体沉浮的应用</a:t>
            </a:r>
            <a:endParaRPr lang="zh-CN" altLang="en-US" sz="2400" b="1" spc="100">
              <a:solidFill>
                <a:srgbClr val="FFFF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4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4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4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4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14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06 -2.22222E-06 L -3.05556E-06 0.19769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14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4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4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4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2141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214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214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14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06 4.44444E-06 L 3.05556E-06 0.17662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14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4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4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2142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214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214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1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06 4.44444E-06 L 2.77778E-06 0.1243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214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214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80"/>
                                        <p:tgtEl>
                                          <p:spTgt spid="2142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80"/>
                                        <p:tgtEl>
                                          <p:spTgt spid="214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80"/>
                                        <p:tgtEl>
                                          <p:spTgt spid="214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9" grpId="0"/>
      <p:bldP spid="214198" grpId="0"/>
      <p:bldP spid="214199" grpId="0"/>
      <p:bldP spid="214200" grpId="0"/>
      <p:bldP spid="214202" grpId="0"/>
      <p:bldP spid="214203" grpId="0"/>
      <p:bldP spid="214204" grpId="0"/>
      <p:bldP spid="2142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42" name="文本框 215041"/>
          <p:cNvSpPr txBox="1"/>
          <p:nvPr/>
        </p:nvSpPr>
        <p:spPr>
          <a:xfrm>
            <a:off x="1238250" y="573723"/>
            <a:ext cx="1452880" cy="39878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⑵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盐水选种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44" name="图片 215043" descr="盐水选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3360" y="573881"/>
            <a:ext cx="1703784" cy="2376488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graphicFrame>
        <p:nvGraphicFramePr>
          <p:cNvPr id="215045" name="内容占位符 215044"/>
          <p:cNvGraphicFramePr>
            <a:graphicFrameLocks noChangeAspect="1"/>
          </p:cNvGraphicFramePr>
          <p:nvPr>
            <p:ph idx="4294967295"/>
          </p:nvPr>
        </p:nvGraphicFramePr>
        <p:xfrm>
          <a:off x="1704975" y="2334816"/>
          <a:ext cx="1858566" cy="221575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2" r:id="rId3" imgW="1917700" imgH="1905000" progId="Flash.Movie">
                  <p:embed/>
                </p:oleObj>
              </mc:Choice>
              <mc:Fallback>
                <p:oleObj r:id="rId3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04975" y="2334816"/>
                        <a:ext cx="1858566" cy="221575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5090" name="组合 215089"/>
          <p:cNvGrpSpPr/>
          <p:nvPr/>
        </p:nvGrpSpPr>
        <p:grpSpPr>
          <a:xfrm>
            <a:off x="2574131" y="3381375"/>
            <a:ext cx="432197" cy="54769"/>
            <a:chOff x="2336" y="3702"/>
            <a:chExt cx="363" cy="46"/>
          </a:xfrm>
        </p:grpSpPr>
        <p:sp>
          <p:nvSpPr>
            <p:cNvPr id="215073" name="椭圆 215072"/>
            <p:cNvSpPr/>
            <p:nvPr/>
          </p:nvSpPr>
          <p:spPr>
            <a:xfrm rot="10800000">
              <a:off x="2336" y="3702"/>
              <a:ext cx="363" cy="46"/>
            </a:xfrm>
            <a:prstGeom prst="ellipse">
              <a:avLst/>
            </a:prstGeom>
            <a:solidFill>
              <a:srgbClr val="FFCC66">
                <a:alpha val="86000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76" name="任意多边形 215075"/>
            <p:cNvSpPr/>
            <p:nvPr/>
          </p:nvSpPr>
          <p:spPr>
            <a:xfrm>
              <a:off x="2381" y="3709"/>
              <a:ext cx="303" cy="23"/>
            </a:xfrm>
            <a:custGeom>
              <a:rect l="l" t="t" r="r" b="b"/>
              <a:pathLst>
                <a:path w="303" h="23">
                  <a:moveTo>
                    <a:pt x="0" y="23"/>
                  </a:moveTo>
                  <a:cubicBezTo>
                    <a:pt x="25" y="19"/>
                    <a:pt x="103" y="2"/>
                    <a:pt x="153" y="1"/>
                  </a:cubicBezTo>
                  <a:cubicBezTo>
                    <a:pt x="203" y="0"/>
                    <a:pt x="272" y="14"/>
                    <a:pt x="303" y="17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77" name="任意多边形 215076"/>
            <p:cNvSpPr/>
            <p:nvPr/>
          </p:nvSpPr>
          <p:spPr>
            <a:xfrm>
              <a:off x="2442" y="3732"/>
              <a:ext cx="206" cy="2"/>
            </a:xfrm>
            <a:custGeom>
              <a:rect l="l" t="t" r="r" b="b"/>
              <a:pathLst>
                <a:path w="206" h="2">
                  <a:moveTo>
                    <a:pt x="0" y="0"/>
                  </a:moveTo>
                  <a:cubicBezTo>
                    <a:pt x="8" y="0"/>
                    <a:pt x="18" y="2"/>
                    <a:pt x="52" y="2"/>
                  </a:cubicBezTo>
                  <a:cubicBezTo>
                    <a:pt x="86" y="2"/>
                    <a:pt x="174" y="0"/>
                    <a:pt x="206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15079" name="组合 215078"/>
          <p:cNvGrpSpPr/>
          <p:nvPr/>
        </p:nvGrpSpPr>
        <p:grpSpPr>
          <a:xfrm>
            <a:off x="2789635" y="3274219"/>
            <a:ext cx="432197" cy="161925"/>
            <a:chOff x="2336" y="3430"/>
            <a:chExt cx="363" cy="136"/>
          </a:xfrm>
        </p:grpSpPr>
        <p:sp>
          <p:nvSpPr>
            <p:cNvPr id="215047" name="椭圆 215046"/>
            <p:cNvSpPr/>
            <p:nvPr/>
          </p:nvSpPr>
          <p:spPr>
            <a:xfrm rot="10800000">
              <a:off x="2336" y="3430"/>
              <a:ext cx="363" cy="136"/>
            </a:xfrm>
            <a:prstGeom prst="ellipse">
              <a:avLst/>
            </a:prstGeom>
            <a:solidFill>
              <a:srgbClr val="FFCC66">
                <a:alpha val="86000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74" name="任意多边形 215073"/>
            <p:cNvSpPr/>
            <p:nvPr/>
          </p:nvSpPr>
          <p:spPr>
            <a:xfrm>
              <a:off x="2360" y="3456"/>
              <a:ext cx="324" cy="30"/>
            </a:xfrm>
            <a:custGeom>
              <a:rect l="l" t="t" r="r" b="b"/>
              <a:pathLst>
                <a:path w="324" h="30">
                  <a:moveTo>
                    <a:pt x="0" y="30"/>
                  </a:moveTo>
                  <a:cubicBezTo>
                    <a:pt x="25" y="25"/>
                    <a:pt x="98" y="0"/>
                    <a:pt x="152" y="0"/>
                  </a:cubicBezTo>
                  <a:cubicBezTo>
                    <a:pt x="206" y="0"/>
                    <a:pt x="288" y="22"/>
                    <a:pt x="324" y="28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75" name="任意多边形 215074"/>
            <p:cNvSpPr/>
            <p:nvPr/>
          </p:nvSpPr>
          <p:spPr>
            <a:xfrm>
              <a:off x="2354" y="3502"/>
              <a:ext cx="344" cy="34"/>
            </a:xfrm>
            <a:custGeom>
              <a:rect l="l" t="t" r="r" b="b"/>
              <a:pathLst>
                <a:path w="344" h="34">
                  <a:moveTo>
                    <a:pt x="0" y="0"/>
                  </a:moveTo>
                  <a:cubicBezTo>
                    <a:pt x="23" y="6"/>
                    <a:pt x="83" y="34"/>
                    <a:pt x="140" y="34"/>
                  </a:cubicBezTo>
                  <a:cubicBezTo>
                    <a:pt x="197" y="34"/>
                    <a:pt x="302" y="9"/>
                    <a:pt x="344" y="2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78" name="任意多边形 215077"/>
            <p:cNvSpPr/>
            <p:nvPr/>
          </p:nvSpPr>
          <p:spPr>
            <a:xfrm>
              <a:off x="2410" y="3492"/>
              <a:ext cx="242" cy="2"/>
            </a:xfrm>
            <a:custGeom>
              <a:rect l="l" t="t" r="r" b="b"/>
              <a:pathLst>
                <a:path w="241" h="2">
                  <a:moveTo>
                    <a:pt x="0" y="2"/>
                  </a:moveTo>
                  <a:cubicBezTo>
                    <a:pt x="14" y="2"/>
                    <a:pt x="48" y="0"/>
                    <a:pt x="88" y="0"/>
                  </a:cubicBezTo>
                  <a:cubicBezTo>
                    <a:pt x="128" y="0"/>
                    <a:pt x="210" y="0"/>
                    <a:pt x="242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15080" name="组合 215079"/>
          <p:cNvGrpSpPr/>
          <p:nvPr/>
        </p:nvGrpSpPr>
        <p:grpSpPr>
          <a:xfrm>
            <a:off x="2303860" y="3219450"/>
            <a:ext cx="432197" cy="161925"/>
            <a:chOff x="2336" y="3430"/>
            <a:chExt cx="363" cy="136"/>
          </a:xfrm>
        </p:grpSpPr>
        <p:sp>
          <p:nvSpPr>
            <p:cNvPr id="215081" name="椭圆 215080"/>
            <p:cNvSpPr/>
            <p:nvPr/>
          </p:nvSpPr>
          <p:spPr>
            <a:xfrm rot="10800000">
              <a:off x="2336" y="3430"/>
              <a:ext cx="363" cy="136"/>
            </a:xfrm>
            <a:prstGeom prst="ellipse">
              <a:avLst/>
            </a:prstGeom>
            <a:solidFill>
              <a:srgbClr val="FFCC66">
                <a:alpha val="86000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82" name="任意多边形 215081"/>
            <p:cNvSpPr/>
            <p:nvPr/>
          </p:nvSpPr>
          <p:spPr>
            <a:xfrm>
              <a:off x="2360" y="3456"/>
              <a:ext cx="324" cy="30"/>
            </a:xfrm>
            <a:custGeom>
              <a:rect l="l" t="t" r="r" b="b"/>
              <a:pathLst>
                <a:path w="324" h="30">
                  <a:moveTo>
                    <a:pt x="0" y="30"/>
                  </a:moveTo>
                  <a:cubicBezTo>
                    <a:pt x="25" y="25"/>
                    <a:pt x="98" y="0"/>
                    <a:pt x="152" y="0"/>
                  </a:cubicBezTo>
                  <a:cubicBezTo>
                    <a:pt x="206" y="0"/>
                    <a:pt x="288" y="22"/>
                    <a:pt x="324" y="28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83" name="任意多边形 215082"/>
            <p:cNvSpPr/>
            <p:nvPr/>
          </p:nvSpPr>
          <p:spPr>
            <a:xfrm>
              <a:off x="2354" y="3502"/>
              <a:ext cx="344" cy="34"/>
            </a:xfrm>
            <a:custGeom>
              <a:rect l="l" t="t" r="r" b="b"/>
              <a:pathLst>
                <a:path w="344" h="34">
                  <a:moveTo>
                    <a:pt x="0" y="0"/>
                  </a:moveTo>
                  <a:cubicBezTo>
                    <a:pt x="23" y="6"/>
                    <a:pt x="83" y="34"/>
                    <a:pt x="140" y="34"/>
                  </a:cubicBezTo>
                  <a:cubicBezTo>
                    <a:pt x="197" y="34"/>
                    <a:pt x="302" y="9"/>
                    <a:pt x="344" y="2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84" name="任意多边形 215083"/>
            <p:cNvSpPr/>
            <p:nvPr/>
          </p:nvSpPr>
          <p:spPr>
            <a:xfrm>
              <a:off x="2410" y="3492"/>
              <a:ext cx="242" cy="2"/>
            </a:xfrm>
            <a:custGeom>
              <a:rect l="l" t="t" r="r" b="b"/>
              <a:pathLst>
                <a:path w="241" h="2">
                  <a:moveTo>
                    <a:pt x="0" y="2"/>
                  </a:moveTo>
                  <a:cubicBezTo>
                    <a:pt x="14" y="2"/>
                    <a:pt x="48" y="0"/>
                    <a:pt x="88" y="0"/>
                  </a:cubicBezTo>
                  <a:cubicBezTo>
                    <a:pt x="128" y="0"/>
                    <a:pt x="210" y="0"/>
                    <a:pt x="242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15085" name="组合 215084"/>
          <p:cNvGrpSpPr/>
          <p:nvPr/>
        </p:nvGrpSpPr>
        <p:grpSpPr>
          <a:xfrm>
            <a:off x="1980010" y="3381375"/>
            <a:ext cx="432197" cy="161925"/>
            <a:chOff x="2336" y="3430"/>
            <a:chExt cx="363" cy="136"/>
          </a:xfrm>
        </p:grpSpPr>
        <p:sp>
          <p:nvSpPr>
            <p:cNvPr id="215086" name="椭圆 215085"/>
            <p:cNvSpPr/>
            <p:nvPr/>
          </p:nvSpPr>
          <p:spPr>
            <a:xfrm rot="10800000">
              <a:off x="2336" y="3430"/>
              <a:ext cx="363" cy="136"/>
            </a:xfrm>
            <a:prstGeom prst="ellipse">
              <a:avLst/>
            </a:prstGeom>
            <a:solidFill>
              <a:srgbClr val="FFCC66">
                <a:alpha val="86000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87" name="任意多边形 215086"/>
            <p:cNvSpPr/>
            <p:nvPr/>
          </p:nvSpPr>
          <p:spPr>
            <a:xfrm>
              <a:off x="2360" y="3456"/>
              <a:ext cx="324" cy="30"/>
            </a:xfrm>
            <a:custGeom>
              <a:rect l="l" t="t" r="r" b="b"/>
              <a:pathLst>
                <a:path w="324" h="30">
                  <a:moveTo>
                    <a:pt x="0" y="30"/>
                  </a:moveTo>
                  <a:cubicBezTo>
                    <a:pt x="25" y="25"/>
                    <a:pt x="98" y="0"/>
                    <a:pt x="152" y="0"/>
                  </a:cubicBezTo>
                  <a:cubicBezTo>
                    <a:pt x="206" y="0"/>
                    <a:pt x="288" y="22"/>
                    <a:pt x="324" y="28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88" name="任意多边形 215087"/>
            <p:cNvSpPr/>
            <p:nvPr/>
          </p:nvSpPr>
          <p:spPr>
            <a:xfrm>
              <a:off x="2354" y="3502"/>
              <a:ext cx="344" cy="34"/>
            </a:xfrm>
            <a:custGeom>
              <a:rect l="l" t="t" r="r" b="b"/>
              <a:pathLst>
                <a:path w="344" h="34">
                  <a:moveTo>
                    <a:pt x="0" y="0"/>
                  </a:moveTo>
                  <a:cubicBezTo>
                    <a:pt x="23" y="6"/>
                    <a:pt x="83" y="34"/>
                    <a:pt x="140" y="34"/>
                  </a:cubicBezTo>
                  <a:cubicBezTo>
                    <a:pt x="197" y="34"/>
                    <a:pt x="302" y="9"/>
                    <a:pt x="344" y="2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89" name="任意多边形 215088"/>
            <p:cNvSpPr/>
            <p:nvPr/>
          </p:nvSpPr>
          <p:spPr>
            <a:xfrm>
              <a:off x="2410" y="3492"/>
              <a:ext cx="242" cy="2"/>
            </a:xfrm>
            <a:custGeom>
              <a:rect l="l" t="t" r="r" b="b"/>
              <a:pathLst>
                <a:path w="241" h="2">
                  <a:moveTo>
                    <a:pt x="0" y="2"/>
                  </a:moveTo>
                  <a:cubicBezTo>
                    <a:pt x="14" y="2"/>
                    <a:pt x="48" y="0"/>
                    <a:pt x="88" y="0"/>
                  </a:cubicBezTo>
                  <a:cubicBezTo>
                    <a:pt x="128" y="0"/>
                    <a:pt x="210" y="0"/>
                    <a:pt x="242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15091" name="组合 215090"/>
          <p:cNvGrpSpPr/>
          <p:nvPr/>
        </p:nvGrpSpPr>
        <p:grpSpPr>
          <a:xfrm>
            <a:off x="2033588" y="3327797"/>
            <a:ext cx="432197" cy="54769"/>
            <a:chOff x="2336" y="3702"/>
            <a:chExt cx="363" cy="46"/>
          </a:xfrm>
        </p:grpSpPr>
        <p:sp>
          <p:nvSpPr>
            <p:cNvPr id="215092" name="椭圆 215091"/>
            <p:cNvSpPr/>
            <p:nvPr/>
          </p:nvSpPr>
          <p:spPr>
            <a:xfrm rot="10800000">
              <a:off x="2336" y="3702"/>
              <a:ext cx="363" cy="46"/>
            </a:xfrm>
            <a:prstGeom prst="ellipse">
              <a:avLst/>
            </a:prstGeom>
            <a:solidFill>
              <a:srgbClr val="FFCC66">
                <a:alpha val="86000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93" name="任意多边形 215092"/>
            <p:cNvSpPr/>
            <p:nvPr/>
          </p:nvSpPr>
          <p:spPr>
            <a:xfrm>
              <a:off x="2381" y="3709"/>
              <a:ext cx="303" cy="23"/>
            </a:xfrm>
            <a:custGeom>
              <a:rect l="l" t="t" r="r" b="b"/>
              <a:pathLst>
                <a:path w="303" h="23">
                  <a:moveTo>
                    <a:pt x="0" y="23"/>
                  </a:moveTo>
                  <a:cubicBezTo>
                    <a:pt x="25" y="19"/>
                    <a:pt x="103" y="2"/>
                    <a:pt x="153" y="1"/>
                  </a:cubicBezTo>
                  <a:cubicBezTo>
                    <a:pt x="203" y="0"/>
                    <a:pt x="272" y="14"/>
                    <a:pt x="303" y="17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94" name="任意多边形 215093"/>
            <p:cNvSpPr/>
            <p:nvPr/>
          </p:nvSpPr>
          <p:spPr>
            <a:xfrm>
              <a:off x="2442" y="3732"/>
              <a:ext cx="206" cy="2"/>
            </a:xfrm>
            <a:custGeom>
              <a:rect l="l" t="t" r="r" b="b"/>
              <a:pathLst>
                <a:path w="206" h="2">
                  <a:moveTo>
                    <a:pt x="0" y="0"/>
                  </a:moveTo>
                  <a:cubicBezTo>
                    <a:pt x="8" y="0"/>
                    <a:pt x="18" y="2"/>
                    <a:pt x="52" y="2"/>
                  </a:cubicBezTo>
                  <a:cubicBezTo>
                    <a:pt x="86" y="2"/>
                    <a:pt x="174" y="0"/>
                    <a:pt x="206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grpSp>
        <p:nvGrpSpPr>
          <p:cNvPr id="215095" name="组合 215094"/>
          <p:cNvGrpSpPr/>
          <p:nvPr/>
        </p:nvGrpSpPr>
        <p:grpSpPr>
          <a:xfrm>
            <a:off x="2897981" y="3436144"/>
            <a:ext cx="432197" cy="54769"/>
            <a:chOff x="2336" y="3702"/>
            <a:chExt cx="363" cy="46"/>
          </a:xfrm>
        </p:grpSpPr>
        <p:sp>
          <p:nvSpPr>
            <p:cNvPr id="215096" name="椭圆 215095"/>
            <p:cNvSpPr/>
            <p:nvPr/>
          </p:nvSpPr>
          <p:spPr>
            <a:xfrm rot="10800000">
              <a:off x="2336" y="3702"/>
              <a:ext cx="363" cy="46"/>
            </a:xfrm>
            <a:prstGeom prst="ellipse">
              <a:avLst/>
            </a:prstGeom>
            <a:solidFill>
              <a:srgbClr val="FFCC66">
                <a:alpha val="86000"/>
              </a:srgbClr>
            </a:solidFill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97" name="任意多边形 215096"/>
            <p:cNvSpPr/>
            <p:nvPr/>
          </p:nvSpPr>
          <p:spPr>
            <a:xfrm>
              <a:off x="2381" y="3709"/>
              <a:ext cx="303" cy="23"/>
            </a:xfrm>
            <a:custGeom>
              <a:rect l="l" t="t" r="r" b="b"/>
              <a:pathLst>
                <a:path w="303" h="23">
                  <a:moveTo>
                    <a:pt x="0" y="23"/>
                  </a:moveTo>
                  <a:cubicBezTo>
                    <a:pt x="25" y="19"/>
                    <a:pt x="103" y="2"/>
                    <a:pt x="153" y="1"/>
                  </a:cubicBezTo>
                  <a:cubicBezTo>
                    <a:pt x="203" y="0"/>
                    <a:pt x="272" y="14"/>
                    <a:pt x="303" y="17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15098" name="任意多边形 215097"/>
            <p:cNvSpPr/>
            <p:nvPr/>
          </p:nvSpPr>
          <p:spPr>
            <a:xfrm>
              <a:off x="2442" y="3732"/>
              <a:ext cx="206" cy="2"/>
            </a:xfrm>
            <a:custGeom>
              <a:rect l="l" t="t" r="r" b="b"/>
              <a:pathLst>
                <a:path w="206" h="2">
                  <a:moveTo>
                    <a:pt x="0" y="0"/>
                  </a:moveTo>
                  <a:cubicBezTo>
                    <a:pt x="8" y="0"/>
                    <a:pt x="18" y="2"/>
                    <a:pt x="52" y="2"/>
                  </a:cubicBezTo>
                  <a:cubicBezTo>
                    <a:pt x="86" y="2"/>
                    <a:pt x="174" y="0"/>
                    <a:pt x="206" y="0"/>
                  </a:cubicBezTo>
                </a:path>
              </a:pathLst>
            </a:custGeom>
            <a:noFill/>
            <a:ln w="127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15099" name="文本框 215098"/>
          <p:cNvSpPr txBox="1"/>
          <p:nvPr/>
        </p:nvSpPr>
        <p:spPr>
          <a:xfrm>
            <a:off x="1331119" y="951310"/>
            <a:ext cx="4482704" cy="147574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利用浸没在液体中的物体受到的浮力跟液体的密度</a:t>
            </a:r>
            <a:r>
              <a:rPr lang="el-GR" altLang="zh-CN" sz="270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l-GR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l-GR" sz="12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有关</a:t>
            </a:r>
            <a:r>
              <a:rPr lang="zh-CN" altLang="en-US" b="1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l-GR" altLang="zh-CN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l-GR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l-GR" sz="1200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</a:t>
            </a:r>
            <a:r>
              <a:rPr lang="zh-CN" altLang="el-GR">
                <a:latin typeface="黑体" panose="02010609060101010101" pitchFamily="49" charset="-122"/>
                <a:ea typeface="黑体" panose="02010609060101010101" pitchFamily="49" charset="-122"/>
              </a:rPr>
              <a:t>越大， 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1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r>
              <a:rPr lang="zh-CN" altLang="el-GR">
                <a:latin typeface="黑体" panose="02010609060101010101" pitchFamily="49" charset="-122"/>
                <a:ea typeface="黑体" panose="02010609060101010101" pitchFamily="49" charset="-122"/>
              </a:rPr>
              <a:t>浮力越大。 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l-GR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ρ</a:t>
            </a:r>
            <a:r>
              <a:rPr lang="zh-CN" altLang="el-GR" b="1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</a:t>
            </a: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l-GR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l-GR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l-GR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液，</a:t>
            </a:r>
            <a:r>
              <a:rPr lang="zh-CN" altLang="el-GR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物体上浮； </a:t>
            </a:r>
            <a:r>
              <a:rPr lang="el-GR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l-GR" b="1" baseline="-25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l-GR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ρ</a:t>
            </a:r>
            <a:r>
              <a:rPr lang="zh-CN" altLang="el-GR" b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</a:t>
            </a:r>
            <a:r>
              <a:rPr lang="zh-CN" altLang="el-GR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l-GR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物体下沉</a:t>
            </a:r>
            <a:r>
              <a:rPr lang="zh-CN" altLang="el-GR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100" name="云形标注 215099"/>
          <p:cNvSpPr/>
          <p:nvPr/>
        </p:nvSpPr>
        <p:spPr>
          <a:xfrm>
            <a:off x="4193381" y="3327797"/>
            <a:ext cx="2214563" cy="1565672"/>
          </a:xfrm>
          <a:prstGeom prst="cloudCallout">
            <a:avLst>
              <a:gd name="adj1" fmla="val -72421"/>
              <a:gd name="adj2" fmla="val -44602"/>
            </a:avLst>
          </a:prstGeom>
          <a:solidFill>
            <a:srgbClr val="BAE4BD">
              <a:alpha val="60001"/>
            </a:srgbClr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干瘪、虫蛀的种子会上浮直至漂浮，而饱满的种子下沉到容器底部。</a:t>
            </a:r>
            <a:endParaRPr lang="en-US" altLang="zh-CN" sz="15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5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06 3.33333E-06 L -4.44444E-06 0.17338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15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7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06 -4.81481E-06 L 2.22222E-06 0.16274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15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06 1.85185E-06 L -2.22222E-06 0.1419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15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06 3.7037E-07 L 3.61111E-06 -0.13148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150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-1.48148E-06 L -4.16667E-06 -0.12083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150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06 -4.81481E-06 L -4.72222E-06 -0.11041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150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5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5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2150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2150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2150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2" grpId="0"/>
      <p:bldP spid="215099" grpId="0"/>
      <p:bldP spid="215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7" name="文本框 4"/>
          <p:cNvSpPr txBox="1"/>
          <p:nvPr/>
        </p:nvSpPr>
        <p:spPr>
          <a:xfrm>
            <a:off x="147955" y="4406265"/>
            <a:ext cx="88487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为什么轮船和</a:t>
            </a: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航母能浮在海面上，而钢铁块不能浮在海面上?</a:t>
            </a:r>
            <a:endParaRPr lang="en-US" altLang="zh-CN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en-US" u="none" spc="0">
              <a:solidFill>
                <a:srgbClr val="FF0000">
                  <a:alpha val="100000"/>
                </a:srgbClr>
              </a:solidFill>
              <a:latin typeface="黑体" panose="02010609060101010101" pitchFamily="49" charset="-122"/>
            </a:endParaRPr>
          </a:p>
          <a:p>
            <a:endParaRPr lang="en-US" altLang="zh-CN" b="1" u="none" spc="0">
              <a:solidFill>
                <a:srgbClr val="FF0000">
                  <a:alpha val="100000"/>
                </a:srgbClr>
              </a:solidFill>
              <a:latin typeface="黑体" panose="02010609060101010101" pitchFamily="49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3039745" y="443865"/>
            <a:ext cx="3065145" cy="52197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28575">
            <a:solidFill>
              <a:schemeClr val="bg1"/>
            </a:solidFill>
            <a:miter lim="800000"/>
          </a:ln>
          <a:effectLst>
            <a:outerShdw blurRad="50800" dist="38100" algn="l" rotWithShape="0">
              <a:srgbClr val="00B050">
                <a:alpha val="40000"/>
              </a:srgbClr>
            </a:outerShdw>
          </a:effectLst>
        </p:spPr>
        <p:txBody>
          <a:bodyPr rot="0" vert="horz" wrap="square" lIns="91440" tIns="45720" rIns="91440" bIns="45720" numCol="1" spcCol="0" rtlCol="0" anchor="t" forceAA="0">
            <a:spAutoFit/>
          </a:bodyPr>
          <a:lstStyle/>
          <a:p>
            <a:pPr algn="ctr" eaLnBrk="1" hangingPunct="1">
              <a:defRPr/>
            </a:pPr>
            <a:r>
              <a:rPr lang="zh-CN" altLang="en-US" sz="28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情景引入：观察</a:t>
            </a:r>
            <a:endParaRPr lang="zh-CN" altLang="en-US" sz="2800" b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导入新知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6146" name="Picture 2" descr="002_JP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485" y="1161415"/>
            <a:ext cx="4419600" cy="2820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40030" y="1161415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长风破浪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6148" name="Picture 4" descr="200172415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7090" y="1161415"/>
            <a:ext cx="4038600" cy="2821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6104890" y="1268095"/>
            <a:ext cx="25908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      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不沉的航母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FF505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10" grpId="0"/>
      <p:bldP spid="3" grpId="0"/>
      <p:bldP spid="61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6306" name="图片 226305" descr="潜水艇浮沉原理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8" y="789385"/>
            <a:ext cx="6426994" cy="361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6307" name="矩形 226306"/>
          <p:cNvSpPr/>
          <p:nvPr/>
        </p:nvSpPr>
        <p:spPr>
          <a:xfrm>
            <a:off x="1494235" y="250031"/>
            <a:ext cx="2321719" cy="583406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400" b="1">
                <a:solidFill>
                  <a:srgbClr val="FF3300"/>
                </a:solidFill>
              </a:rPr>
              <a:t>（</a:t>
            </a:r>
            <a:r>
              <a:rPr lang="en-US" altLang="zh-CN" sz="2400" b="1">
                <a:solidFill>
                  <a:srgbClr val="FF3300"/>
                </a:solidFill>
              </a:rPr>
              <a:t>3</a:t>
            </a:r>
            <a:r>
              <a:rPr lang="zh-CN" altLang="en-US" sz="2400" b="1">
                <a:solidFill>
                  <a:srgbClr val="FF3300"/>
                </a:solidFill>
              </a:rPr>
              <a:t>）潜水艇</a:t>
            </a:r>
            <a:endParaRPr lang="zh-CN" altLang="en-US" sz="2400" b="1">
              <a:solidFill>
                <a:srgbClr val="FF3300"/>
              </a:solidFill>
            </a:endParaRPr>
          </a:p>
        </p:txBody>
      </p:sp>
      <p:sp>
        <p:nvSpPr>
          <p:cNvPr id="226308" name="矩形 226307"/>
          <p:cNvSpPr/>
          <p:nvPr/>
        </p:nvSpPr>
        <p:spPr>
          <a:xfrm>
            <a:off x="1494235" y="4412854"/>
            <a:ext cx="5399484" cy="368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3106" name="文本占位符 303105"/>
          <p:cNvSpPr>
            <a:spLocks noGrp="1" noRot="1"/>
          </p:cNvSpPr>
          <p:nvPr>
            <p:ph type="body" sz="half" idx="1"/>
          </p:nvPr>
        </p:nvSpPr>
        <p:spPr>
          <a:xfrm>
            <a:off x="1439466" y="357188"/>
            <a:ext cx="6343650" cy="2197894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700"/>
              <a:t>①</a:t>
            </a:r>
            <a:r>
              <a:rPr lang="zh-CN" altLang="en-US" sz="2100"/>
              <a:t>过程</a:t>
            </a:r>
            <a:r>
              <a:rPr lang="en-US" altLang="zh-CN" sz="2100"/>
              <a:t>:</a:t>
            </a:r>
            <a:r>
              <a:rPr lang="zh-CN" altLang="en-US" sz="2100"/>
              <a:t>潜水艇在水面下无论沉、浮，受到的浮力不变。当向水舱</a:t>
            </a:r>
            <a:r>
              <a:rPr lang="zh-CN" altLang="en-US" sz="2100">
                <a:solidFill>
                  <a:srgbClr val="008000"/>
                </a:solidFill>
              </a:rPr>
              <a:t>充水</a:t>
            </a:r>
            <a:r>
              <a:rPr lang="zh-CN" altLang="en-US" sz="2100"/>
              <a:t>时，</a:t>
            </a:r>
            <a:r>
              <a:rPr lang="en-US" altLang="zh-CN" sz="2100">
                <a:solidFill>
                  <a:srgbClr val="CC00CC"/>
                </a:solidFill>
              </a:rPr>
              <a:t>F</a:t>
            </a:r>
            <a:r>
              <a:rPr lang="zh-CN" altLang="en-US" sz="2100" baseline="-25000">
                <a:solidFill>
                  <a:srgbClr val="CC00CC"/>
                </a:solidFill>
              </a:rPr>
              <a:t>浮</a:t>
            </a:r>
            <a:r>
              <a:rPr lang="en-US" altLang="zh-CN" sz="2100">
                <a:solidFill>
                  <a:srgbClr val="CC00CC"/>
                </a:solidFill>
              </a:rPr>
              <a:t>&lt;G</a:t>
            </a:r>
            <a:r>
              <a:rPr lang="zh-CN" altLang="en-US" sz="2100"/>
              <a:t>潜水艇</a:t>
            </a:r>
            <a:r>
              <a:rPr lang="zh-CN" altLang="en-US" sz="2100">
                <a:solidFill>
                  <a:srgbClr val="008000"/>
                </a:solidFill>
              </a:rPr>
              <a:t>下沉</a:t>
            </a:r>
            <a:r>
              <a:rPr lang="zh-CN" altLang="en-US" sz="2100"/>
              <a:t>， 当</a:t>
            </a:r>
            <a:r>
              <a:rPr lang="en-US" altLang="zh-CN" sz="2100">
                <a:solidFill>
                  <a:srgbClr val="CC00CC"/>
                </a:solidFill>
              </a:rPr>
              <a:t>F</a:t>
            </a:r>
            <a:r>
              <a:rPr lang="zh-CN" altLang="en-US" sz="2100" baseline="-25000">
                <a:solidFill>
                  <a:srgbClr val="CC00CC"/>
                </a:solidFill>
              </a:rPr>
              <a:t>浮</a:t>
            </a:r>
            <a:r>
              <a:rPr lang="en-US" altLang="zh-CN" sz="2100">
                <a:solidFill>
                  <a:srgbClr val="CC00CC"/>
                </a:solidFill>
              </a:rPr>
              <a:t>=G</a:t>
            </a:r>
            <a:r>
              <a:rPr lang="zh-CN" altLang="en-US" sz="2100"/>
              <a:t>时</a:t>
            </a:r>
            <a:r>
              <a:rPr lang="en-US" altLang="zh-CN" sz="2100"/>
              <a:t>,</a:t>
            </a:r>
            <a:r>
              <a:rPr lang="zh-CN" altLang="en-US" sz="2100"/>
              <a:t>潜水艇</a:t>
            </a:r>
            <a:r>
              <a:rPr lang="zh-CN" altLang="en-US" sz="2100">
                <a:solidFill>
                  <a:srgbClr val="996600"/>
                </a:solidFill>
              </a:rPr>
              <a:t>悬浮</a:t>
            </a:r>
            <a:r>
              <a:rPr lang="zh-CN" altLang="en-US" sz="2100"/>
              <a:t>，而</a:t>
            </a:r>
            <a:r>
              <a:rPr lang="zh-CN" altLang="en-US" sz="2100">
                <a:solidFill>
                  <a:srgbClr val="990099"/>
                </a:solidFill>
              </a:rPr>
              <a:t>排水</a:t>
            </a:r>
            <a:r>
              <a:rPr lang="zh-CN" altLang="en-US" sz="2100"/>
              <a:t>时，当</a:t>
            </a:r>
            <a:r>
              <a:rPr lang="zh-CN" altLang="en-US" sz="2100">
                <a:solidFill>
                  <a:srgbClr val="800000"/>
                </a:solidFill>
              </a:rPr>
              <a:t> </a:t>
            </a:r>
            <a:r>
              <a:rPr lang="en-US" altLang="zh-CN" sz="2100">
                <a:solidFill>
                  <a:srgbClr val="CC00CC"/>
                </a:solidFill>
              </a:rPr>
              <a:t>F</a:t>
            </a:r>
            <a:r>
              <a:rPr lang="zh-CN" altLang="en-US" sz="2100" baseline="-25000">
                <a:solidFill>
                  <a:srgbClr val="CC00CC"/>
                </a:solidFill>
              </a:rPr>
              <a:t>浮</a:t>
            </a:r>
            <a:r>
              <a:rPr lang="en-US" altLang="zh-CN" sz="2100">
                <a:solidFill>
                  <a:srgbClr val="CC00CC"/>
                </a:solidFill>
              </a:rPr>
              <a:t>&gt;G</a:t>
            </a:r>
            <a:r>
              <a:rPr lang="zh-CN" altLang="en-US" sz="2100"/>
              <a:t>时，则潜水艇</a:t>
            </a:r>
            <a:r>
              <a:rPr lang="zh-CN" altLang="en-US" sz="2100">
                <a:solidFill>
                  <a:srgbClr val="990099"/>
                </a:solidFill>
              </a:rPr>
              <a:t>上浮</a:t>
            </a:r>
            <a:r>
              <a:rPr lang="zh-CN" altLang="en-US" sz="2100"/>
              <a:t>。</a:t>
            </a:r>
            <a:endParaRPr lang="zh-CN" altLang="en-US" sz="2100"/>
          </a:p>
          <a:p>
            <a:pPr>
              <a:lnSpc>
                <a:spcPct val="9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100"/>
              <a:t>②原理：靠</a:t>
            </a:r>
            <a:r>
              <a:rPr lang="zh-CN" altLang="en-US" sz="2100">
                <a:solidFill>
                  <a:srgbClr val="FF3300"/>
                </a:solidFill>
              </a:rPr>
              <a:t>改变自身重力</a:t>
            </a:r>
            <a:r>
              <a:rPr lang="zh-CN" altLang="en-US" sz="2100"/>
              <a:t>来实现沉浮</a:t>
            </a:r>
            <a:endParaRPr lang="zh-CN" altLang="en-US" sz="2100"/>
          </a:p>
        </p:txBody>
      </p:sp>
      <p:sp>
        <p:nvSpPr>
          <p:cNvPr id="303108" name="文本框 303107"/>
          <p:cNvSpPr txBox="1"/>
          <p:nvPr/>
        </p:nvSpPr>
        <p:spPr>
          <a:xfrm>
            <a:off x="1872060" y="0"/>
            <a:ext cx="2106215" cy="50673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过程和原理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7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4"/>
    </p:custDataLst>
    <p:controls>
      <mc:AlternateContent>
        <mc:Choice xmlns:v="urn:schemas-microsoft-com:vml" Requires="v">
          <p:control spid="1053" name="ShockwaveFlash1" r:id="rId2" imgW="72066378600" imgH="32918285700"/>
        </mc:Choice>
        <mc:Fallback>
          <p:control name="ShockwaveFlash1" r:id="rId2" imgW="5674518" imgH="2591991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494235" y="2085975"/>
                  <a:ext cx="5674519" cy="2591991"/>
                </a:xfrm>
                <a:prstGeom prst="rect"/>
                <a:noFill/>
                <a:ln/>
              </p:spPr>
            </p:pic>
          </p:control>
        </mc:Fallback>
      </mc:AlternateContent>
    </p:controls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3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3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3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3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06" grpId="0" uiExpand="1" build="p"/>
      <p:bldP spid="30310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4674" name="文本框 284673"/>
          <p:cNvSpPr txBox="1"/>
          <p:nvPr/>
        </p:nvSpPr>
        <p:spPr>
          <a:xfrm>
            <a:off x="1310164" y="696516"/>
            <a:ext cx="1203960" cy="39878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⑷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热气球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4675" name="文本框 284674"/>
          <p:cNvSpPr txBox="1"/>
          <p:nvPr/>
        </p:nvSpPr>
        <p:spPr>
          <a:xfrm>
            <a:off x="1439466" y="1113235"/>
            <a:ext cx="3942159" cy="922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利用热空气密度小，空气受热膨胀，热气球体积增大，也就是增大</a:t>
            </a:r>
            <a:r>
              <a:rPr lang="en-US" altLang="zh-CN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V</a:t>
            </a:r>
            <a:r>
              <a:rPr lang="zh-CN" altLang="en-US" sz="1200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排</a:t>
            </a:r>
            <a:r>
              <a:rPr lang="zh-CN" altLang="en-US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达到增大浮力的作用</a:t>
            </a:r>
            <a:r>
              <a:rPr lang="en-US" altLang="zh-CN">
                <a:solidFill>
                  <a:srgbClr val="0000D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84676" name="图片 284675" descr="热气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8319" y="465535"/>
            <a:ext cx="2020491" cy="2046684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84677" name="图片 284676" descr="热气球点火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5747" y="2733675"/>
            <a:ext cx="1239440" cy="1889522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284678" name="图片 284677" descr="热气球升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4235" y="2733675"/>
            <a:ext cx="2484834" cy="1866900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284679" name="图片 284678" descr="热气球升空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6497" y="2733675"/>
            <a:ext cx="1239440" cy="1865710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6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4" grpId="0"/>
      <p:bldP spid="2846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7090" name="文本框 217089"/>
          <p:cNvSpPr txBox="1"/>
          <p:nvPr/>
        </p:nvSpPr>
        <p:spPr>
          <a:xfrm>
            <a:off x="1310164" y="696516"/>
            <a:ext cx="1203960" cy="39878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⑸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孔明灯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7093" name="图片 217092" descr="孔明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2010" y="519430"/>
            <a:ext cx="1832610" cy="1837055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17096" name="文本框 217095"/>
          <p:cNvSpPr txBox="1"/>
          <p:nvPr/>
        </p:nvSpPr>
        <p:spPr>
          <a:xfrm>
            <a:off x="1377077" y="2787253"/>
            <a:ext cx="948690" cy="39878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⑹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飞艇</a:t>
            </a:r>
            <a:endParaRPr lang="zh-CN" altLang="en-US" sz="2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7097" name="图片 217096" descr="飞艇上升下降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25" y="2842022"/>
            <a:ext cx="2283619" cy="1574006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217098" name="文本框 217097"/>
          <p:cNvSpPr txBox="1"/>
          <p:nvPr/>
        </p:nvSpPr>
        <p:spPr>
          <a:xfrm>
            <a:off x="1331119" y="3165872"/>
            <a:ext cx="3942160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0000D4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——</a:t>
            </a:r>
            <a:r>
              <a:rPr lang="zh-CN" altLang="en-US" b="1">
                <a:solidFill>
                  <a:srgbClr val="0000D4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利用氦气、氢气密度比空气的小，实现浮力大于重力而在空中上升</a:t>
            </a:r>
            <a:r>
              <a:rPr lang="en-US" altLang="zh-CN" b="1">
                <a:solidFill>
                  <a:srgbClr val="0000D4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</a:t>
            </a:r>
            <a:r>
              <a:rPr lang="zh-CN" altLang="en-US" b="1">
                <a:solidFill>
                  <a:srgbClr val="0000D4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。</a:t>
            </a:r>
            <a:endParaRPr lang="en-US" altLang="zh-CN" b="1">
              <a:solidFill>
                <a:srgbClr val="0000D4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217099" name="图片 217098" descr="孔明灯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0179" y="465535"/>
            <a:ext cx="2215753" cy="1862138"/>
          </a:xfrm>
          <a:prstGeom prst="rect">
            <a:avLst/>
          </a:prstGeom>
          <a:noFill/>
          <a:ln w="5715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0" grpId="0"/>
      <p:bldP spid="217096" grpId="0"/>
      <p:bldP spid="21709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内容占位符 21505"/>
          <p:cNvSpPr>
            <a:spLocks noGrp="1"/>
          </p:cNvSpPr>
          <p:nvPr>
            <p:ph idx="4294967295"/>
          </p:nvPr>
        </p:nvSpPr>
        <p:spPr>
          <a:xfrm>
            <a:off x="1358504" y="815579"/>
            <a:ext cx="6286500" cy="3086100"/>
          </a:xfrm>
        </p:spPr>
        <p:txBody>
          <a:bodyPr vert="horz" wrap="square" lIns="68580" tIns="34290" rIns="68580" bIns="34290" anchor="t" anchorCtr="0"/>
          <a:lstStyle/>
          <a:p>
            <a:pPr marL="1254125" indent="-1254125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990000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b="1">
                <a:solidFill>
                  <a:srgbClr val="99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b="1">
                <a:latin typeface="宋体" panose="02010600030101010101" pitchFamily="2" charset="-122"/>
              </a:rPr>
              <a:t>关于浮力，下列说法中正确的是（   ）</a:t>
            </a:r>
            <a:endParaRPr lang="zh-CN" altLang="en-US" b="1">
              <a:latin typeface="宋体" panose="02010600030101010101" pitchFamily="2" charset="-122"/>
            </a:endParaRPr>
          </a:p>
          <a:p>
            <a:pPr marL="1254125" indent="-1254125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</a:rPr>
              <a:t>    </a:t>
            </a:r>
            <a:r>
              <a:rPr lang="en-US" altLang="zh-CN" b="1">
                <a:latin typeface="Times New Roman" panose="02020603050405020304" pitchFamily="18" charset="0"/>
              </a:rPr>
              <a:t>A</a:t>
            </a:r>
            <a:r>
              <a:rPr lang="en-US" altLang="zh-CN" b="1">
                <a:latin typeface="宋体" panose="02010600030101010101" pitchFamily="2" charset="-122"/>
              </a:rPr>
              <a:t>. </a:t>
            </a:r>
            <a:r>
              <a:rPr lang="zh-CN" altLang="en-US" b="1">
                <a:latin typeface="宋体" panose="02010600030101010101" pitchFamily="2" charset="-122"/>
              </a:rPr>
              <a:t>上浮的物体一定比下沉的物体受到的浮力大</a:t>
            </a:r>
            <a:endParaRPr lang="zh-CN" altLang="en-US" b="1">
              <a:latin typeface="宋体" panose="02010600030101010101" pitchFamily="2" charset="-122"/>
            </a:endParaRPr>
          </a:p>
          <a:p>
            <a:pPr marL="1254125" indent="-1254125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</a:rPr>
              <a:t>    </a:t>
            </a:r>
            <a:r>
              <a:rPr lang="en-US" altLang="zh-CN" b="1">
                <a:latin typeface="Times New Roman" panose="02020603050405020304" pitchFamily="18" charset="0"/>
              </a:rPr>
              <a:t>B</a:t>
            </a:r>
            <a:r>
              <a:rPr lang="en-US" altLang="zh-CN" b="1">
                <a:latin typeface="宋体" panose="02010600030101010101" pitchFamily="2" charset="-122"/>
              </a:rPr>
              <a:t>. </a:t>
            </a:r>
            <a:r>
              <a:rPr lang="zh-CN" altLang="en-US" b="1">
                <a:latin typeface="宋体" panose="02010600030101010101" pitchFamily="2" charset="-122"/>
              </a:rPr>
              <a:t>沉在容器底部的物体一定不受浮力</a:t>
            </a:r>
            <a:endParaRPr lang="zh-CN" altLang="en-US" b="1">
              <a:latin typeface="宋体" panose="02010600030101010101" pitchFamily="2" charset="-122"/>
            </a:endParaRPr>
          </a:p>
          <a:p>
            <a:pPr marL="1254125" indent="-1254125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</a:rPr>
              <a:t>    </a:t>
            </a:r>
            <a:r>
              <a:rPr lang="en-US" altLang="zh-CN" b="1">
                <a:latin typeface="Times New Roman" panose="02020603050405020304" pitchFamily="18" charset="0"/>
              </a:rPr>
              <a:t>C</a:t>
            </a:r>
            <a:r>
              <a:rPr lang="en-US" altLang="zh-CN" b="1">
                <a:latin typeface="宋体" panose="02010600030101010101" pitchFamily="2" charset="-122"/>
              </a:rPr>
              <a:t>. </a:t>
            </a:r>
            <a:r>
              <a:rPr lang="zh-CN" altLang="en-US" b="1">
                <a:latin typeface="宋体" panose="02010600030101010101" pitchFamily="2" charset="-122"/>
              </a:rPr>
              <a:t>在水中上浮的物体在煤油中可能悬浮</a:t>
            </a:r>
            <a:endParaRPr lang="zh-CN" altLang="en-US" b="1">
              <a:latin typeface="宋体" panose="02010600030101010101" pitchFamily="2" charset="-122"/>
            </a:endParaRPr>
          </a:p>
          <a:p>
            <a:pPr marL="1254125" indent="-1254125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latin typeface="宋体" panose="02010600030101010101" pitchFamily="2" charset="-122"/>
              </a:rPr>
              <a:t>    </a:t>
            </a:r>
            <a:r>
              <a:rPr lang="en-US" altLang="zh-CN" b="1">
                <a:latin typeface="Times New Roman" panose="02020603050405020304" pitchFamily="18" charset="0"/>
              </a:rPr>
              <a:t>D</a:t>
            </a:r>
            <a:r>
              <a:rPr lang="en-US" altLang="zh-CN" b="1">
                <a:latin typeface="宋体" panose="02010600030101010101" pitchFamily="2" charset="-122"/>
              </a:rPr>
              <a:t>. </a:t>
            </a:r>
            <a:r>
              <a:rPr lang="zh-CN" altLang="en-US" b="1">
                <a:latin typeface="宋体" panose="02010600030101010101" pitchFamily="2" charset="-122"/>
              </a:rPr>
              <a:t>没入水中的物体在水中的位置越深受到的浮力越大</a:t>
            </a:r>
            <a:endParaRPr lang="zh-CN" altLang="en-US" b="1">
              <a:latin typeface="宋体" panose="0201060003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6840141" y="870347"/>
            <a:ext cx="3429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C</a:t>
            </a:r>
            <a:endParaRPr lang="en-US" altLang="zh-CN" sz="2700" b="1">
              <a:solidFill>
                <a:srgbClr val="FF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1628775" y="1491854"/>
            <a:ext cx="429816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1628775" y="2328863"/>
            <a:ext cx="396479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1602581" y="3300413"/>
            <a:ext cx="429816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12" name="文本框 21511"/>
          <p:cNvSpPr txBox="1"/>
          <p:nvPr/>
        </p:nvSpPr>
        <p:spPr>
          <a:xfrm>
            <a:off x="1575197" y="2842022"/>
            <a:ext cx="385763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√</a:t>
            </a:r>
            <a:endParaRPr lang="en-US" altLang="zh-CN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典型例题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2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51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74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charRg st="98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uiExpand="1" build="p"/>
      <p:bldP spid="21507" grpId="0"/>
      <p:bldP spid="21509" grpId="0"/>
      <p:bldP spid="21510" grpId="0"/>
      <p:bldP spid="21511" grpId="0"/>
      <p:bldP spid="215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22529"/>
          <p:cNvSpPr txBox="1"/>
          <p:nvPr/>
        </p:nvSpPr>
        <p:spPr>
          <a:xfrm>
            <a:off x="2800350" y="1885950"/>
            <a:ext cx="405765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1500188" y="579835"/>
            <a:ext cx="6143625" cy="4291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>
                <a:solidFill>
                  <a:srgbClr val="990000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2100" b="1">
                <a:solidFill>
                  <a:srgbClr val="99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100" b="1">
                <a:solidFill>
                  <a:srgbClr val="99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2100" b="1">
                <a:latin typeface="宋体" panose="02010600030101010101" pitchFamily="2" charset="-122"/>
              </a:rPr>
              <a:t>一艘轮船从海里驶入河里，它受到的重力大小</a:t>
            </a:r>
            <a:r>
              <a:rPr lang="zh-CN" altLang="en-US" sz="2100" b="1" u="sng">
                <a:latin typeface="宋体" panose="02010600030101010101" pitchFamily="2" charset="-122"/>
              </a:rPr>
              <a:t>         </a:t>
            </a:r>
            <a:r>
              <a:rPr lang="zh-CN" altLang="en-US" sz="2100" b="1">
                <a:latin typeface="宋体" panose="02010600030101010101" pitchFamily="2" charset="-122"/>
              </a:rPr>
              <a:t>，它受到的浮力</a:t>
            </a:r>
            <a:r>
              <a:rPr lang="zh-CN" altLang="en-US" sz="2100" b="1" u="sng">
                <a:latin typeface="宋体" panose="02010600030101010101" pitchFamily="2" charset="-122"/>
              </a:rPr>
              <a:t>         </a:t>
            </a:r>
            <a:r>
              <a:rPr lang="zh-CN" altLang="en-US" sz="2100" b="1">
                <a:latin typeface="宋体" panose="02010600030101010101" pitchFamily="2" charset="-122"/>
              </a:rPr>
              <a:t>；它排开水的体积</a:t>
            </a:r>
            <a:r>
              <a:rPr lang="zh-CN" altLang="en-US" sz="2100" b="1" u="sng">
                <a:latin typeface="宋体" panose="02010600030101010101" pitchFamily="2" charset="-122"/>
              </a:rPr>
              <a:t>          </a:t>
            </a:r>
            <a:r>
              <a:rPr lang="zh-CN" altLang="en-US" sz="2100" b="1">
                <a:latin typeface="宋体" panose="02010600030101010101" pitchFamily="2" charset="-122"/>
              </a:rPr>
              <a:t>。（填变大，变小或不变）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>
                <a:solidFill>
                  <a:srgbClr val="99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100" b="1">
                <a:solidFill>
                  <a:srgbClr val="990000"/>
                </a:solidFill>
                <a:latin typeface="宋体" panose="02010600030101010101" pitchFamily="2" charset="-122"/>
              </a:rPr>
              <a:t>解析</a:t>
            </a:r>
            <a:r>
              <a:rPr lang="en-US" altLang="zh-CN" sz="2100" b="1">
                <a:solidFill>
                  <a:srgbClr val="990000"/>
                </a:solidFill>
                <a:latin typeface="宋体" panose="02010600030101010101" pitchFamily="2" charset="-122"/>
              </a:rPr>
              <a:t>】</a:t>
            </a:r>
            <a:endParaRPr lang="en-US" altLang="zh-CN" sz="2100" b="1">
              <a:solidFill>
                <a:srgbClr val="99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2100" b="1">
                <a:latin typeface="宋体" panose="02010600030101010101" pitchFamily="2" charset="-122"/>
              </a:rPr>
              <a:t>轮船浮在海面上，</a:t>
            </a:r>
            <a:r>
              <a:rPr lang="en-US" altLang="zh-CN" sz="2100" b="1" i="1">
                <a:latin typeface="Times New Roman" panose="02020603050405020304" pitchFamily="18" charset="0"/>
              </a:rPr>
              <a:t>F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浮海</a:t>
            </a:r>
            <a:r>
              <a:rPr lang="zh-CN" altLang="en-US" sz="2100" b="1"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latin typeface="Times New Roman" panose="02020603050405020304" pitchFamily="18" charset="0"/>
              </a:rPr>
              <a:t>= </a:t>
            </a:r>
            <a:r>
              <a:rPr lang="en-US" altLang="zh-CN" sz="2100" b="1" i="1">
                <a:latin typeface="Times New Roman" panose="02020603050405020304" pitchFamily="18" charset="0"/>
              </a:rPr>
              <a:t>G </a:t>
            </a:r>
            <a:r>
              <a:rPr lang="zh-CN" altLang="en-US" sz="2100" b="1">
                <a:latin typeface="宋体" panose="02010600030101010101" pitchFamily="2" charset="-122"/>
              </a:rPr>
              <a:t>；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>
                <a:latin typeface="宋体" panose="02010600030101010101" pitchFamily="2" charset="-122"/>
              </a:rPr>
              <a:t>       它驶入河里也浮在河面上：</a:t>
            </a:r>
            <a:r>
              <a:rPr lang="en-US" altLang="zh-CN" sz="2100" b="1" i="1">
                <a:latin typeface="Times New Roman" panose="02020603050405020304" pitchFamily="18" charset="0"/>
              </a:rPr>
              <a:t>F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浮河</a:t>
            </a:r>
            <a:r>
              <a:rPr lang="en-US" altLang="zh-CN" sz="2100" b="1">
                <a:latin typeface="Times New Roman" panose="02020603050405020304" pitchFamily="18" charset="0"/>
              </a:rPr>
              <a:t>= </a:t>
            </a:r>
            <a:r>
              <a:rPr lang="en-US" altLang="zh-CN" sz="2100" b="1" i="1">
                <a:latin typeface="Times New Roman" panose="02020603050405020304" pitchFamily="18" charset="0"/>
              </a:rPr>
              <a:t>G </a:t>
            </a:r>
            <a:r>
              <a:rPr lang="zh-CN" altLang="en-US" sz="2100" b="1">
                <a:latin typeface="宋体" panose="02010600030101010101" pitchFamily="2" charset="-122"/>
              </a:rPr>
              <a:t>。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>
                <a:latin typeface="Arial" panose="020b0604020202020204" pitchFamily="34" charset="0"/>
              </a:rPr>
              <a:t>            ∵ </a:t>
            </a:r>
            <a:r>
              <a:rPr lang="en-US" altLang="zh-CN" sz="2100" b="1" i="1">
                <a:latin typeface="Times New Roman" panose="02020603050405020304" pitchFamily="18" charset="0"/>
              </a:rPr>
              <a:t>G</a:t>
            </a:r>
            <a:r>
              <a:rPr lang="zh-CN" altLang="en-US" sz="2100" b="1">
                <a:latin typeface="Arial" panose="020b0604020202020204" pitchFamily="34" charset="0"/>
              </a:rPr>
              <a:t> 不变</a:t>
            </a:r>
            <a:r>
              <a:rPr lang="zh-CN" altLang="en-US" sz="2100" b="1">
                <a:latin typeface="宋体" panose="02010600030101010101" pitchFamily="2" charset="-122"/>
              </a:rPr>
              <a:t>，</a:t>
            </a:r>
            <a:r>
              <a:rPr lang="zh-CN" altLang="en-US" sz="2100" b="1">
                <a:latin typeface="Arial" panose="020b0604020202020204" pitchFamily="34" charset="0"/>
              </a:rPr>
              <a:t>∴ </a:t>
            </a:r>
            <a:r>
              <a:rPr lang="en-US" altLang="zh-CN" sz="2100" b="1" i="1">
                <a:latin typeface="Times New Roman" panose="02020603050405020304" pitchFamily="18" charset="0"/>
              </a:rPr>
              <a:t>F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浮</a:t>
            </a:r>
            <a:r>
              <a:rPr lang="zh-CN" altLang="en-US" sz="2100" b="1">
                <a:latin typeface="宋体" panose="02010600030101010101" pitchFamily="2" charset="-122"/>
              </a:rPr>
              <a:t>不变：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>
                <a:latin typeface="宋体" panose="02010600030101010101" pitchFamily="2" charset="-122"/>
              </a:rPr>
              <a:t>               </a:t>
            </a:r>
            <a:r>
              <a:rPr lang="en-US" altLang="zh-CN" sz="2100" b="1" i="1">
                <a:latin typeface="Times New Roman" panose="02020603050405020304" pitchFamily="18" charset="0"/>
              </a:rPr>
              <a:t>F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浮海</a:t>
            </a:r>
            <a:r>
              <a:rPr lang="zh-CN" altLang="en-US" sz="2100" b="1"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latin typeface="Times New Roman" panose="02020603050405020304" pitchFamily="18" charset="0"/>
              </a:rPr>
              <a:t>= </a:t>
            </a:r>
            <a:r>
              <a:rPr lang="en-US" altLang="zh-CN" sz="2100" b="1" i="1">
                <a:latin typeface="Times New Roman" panose="02020603050405020304" pitchFamily="18" charset="0"/>
              </a:rPr>
              <a:t>F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浮河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i="1">
                <a:latin typeface="Times New Roman" panose="02020603050405020304" pitchFamily="18" charset="0"/>
              </a:rPr>
              <a:t>　　　　　 </a:t>
            </a:r>
            <a:r>
              <a:rPr lang="el-GR" altLang="en-US" sz="2100" b="1" i="1">
                <a:latin typeface="Times New Roman" panose="02020603050405020304" pitchFamily="18" charset="0"/>
              </a:rPr>
              <a:t>ρ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海水</a:t>
            </a:r>
            <a:r>
              <a:rPr lang="zh-CN" altLang="en-US" sz="2100">
                <a:latin typeface="Arial" panose="020b0604020202020204" pitchFamily="34" charset="0"/>
              </a:rPr>
              <a:t> </a:t>
            </a:r>
            <a:r>
              <a:rPr lang="en-US" altLang="zh-CN" sz="2100" b="1" i="1">
                <a:latin typeface="Times New Roman" panose="02020603050405020304" pitchFamily="18" charset="0"/>
              </a:rPr>
              <a:t>g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 </a:t>
            </a:r>
            <a:r>
              <a:rPr lang="en-US" altLang="zh-CN" sz="2100" b="1" i="1">
                <a:latin typeface="Times New Roman" panose="02020603050405020304" pitchFamily="18" charset="0"/>
              </a:rPr>
              <a:t>V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排海</a:t>
            </a:r>
            <a:r>
              <a:rPr lang="en-US" altLang="zh-CN" sz="2100" b="1">
                <a:latin typeface="Times New Roman" panose="02020603050405020304" pitchFamily="18" charset="0"/>
              </a:rPr>
              <a:t>= </a:t>
            </a:r>
            <a:r>
              <a:rPr lang="el-GR" altLang="en-US" sz="2100" b="1" i="1">
                <a:latin typeface="Times New Roman" panose="02020603050405020304" pitchFamily="18" charset="0"/>
              </a:rPr>
              <a:t>ρ</a:t>
            </a:r>
            <a:r>
              <a:rPr lang="zh-CN" altLang="en-US" sz="2100" b="1" baseline="-25000">
                <a:latin typeface="Arial" panose="020b0604020202020204" pitchFamily="34" charset="0"/>
              </a:rPr>
              <a:t>水</a:t>
            </a:r>
            <a:r>
              <a:rPr lang="zh-CN" altLang="en-US" sz="2100">
                <a:latin typeface="Arial" panose="020b0604020202020204" pitchFamily="34" charset="0"/>
              </a:rPr>
              <a:t> </a:t>
            </a:r>
            <a:r>
              <a:rPr lang="en-US" altLang="zh-CN" sz="2100" b="1" i="1">
                <a:latin typeface="Times New Roman" panose="02020603050405020304" pitchFamily="18" charset="0"/>
              </a:rPr>
              <a:t>g</a:t>
            </a:r>
            <a:r>
              <a:rPr lang="zh-CN" altLang="en-US" sz="2100" b="1" i="1" baseline="-25000">
                <a:latin typeface="Times New Roman" panose="02020603050405020304" pitchFamily="18" charset="0"/>
              </a:rPr>
              <a:t> </a:t>
            </a:r>
            <a:r>
              <a:rPr lang="en-US" altLang="zh-CN" sz="2100" b="1" i="1">
                <a:latin typeface="Times New Roman" panose="02020603050405020304" pitchFamily="18" charset="0"/>
              </a:rPr>
              <a:t>V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排河</a:t>
            </a:r>
            <a:endParaRPr lang="zh-CN" altLang="en-US" sz="21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100" b="1">
                <a:latin typeface="Times New Roman" panose="02020603050405020304" pitchFamily="18" charset="0"/>
              </a:rPr>
              <a:t>　　　∵ </a:t>
            </a:r>
            <a:r>
              <a:rPr lang="el-GR" altLang="en-US" sz="2100" b="1" i="1"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海水</a:t>
            </a:r>
            <a:r>
              <a:rPr lang="en-US" altLang="zh-CN" sz="2100" b="1">
                <a:latin typeface="Times New Roman" panose="02020603050405020304" pitchFamily="18" charset="0"/>
              </a:rPr>
              <a:t>&gt; </a:t>
            </a:r>
            <a:r>
              <a:rPr lang="el-GR" altLang="en-US" sz="2100" b="1" i="1"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zh-CN" altLang="en-US" sz="2100" b="1" baseline="-25000">
                <a:latin typeface="Arial" panose="020b0604020202020204" pitchFamily="34" charset="0"/>
              </a:rPr>
              <a:t>河水</a:t>
            </a:r>
            <a:r>
              <a:rPr lang="zh-CN" altLang="en-US" sz="2100">
                <a:latin typeface="Arial" panose="020b0604020202020204" pitchFamily="34" charset="0"/>
              </a:rPr>
              <a:t> </a:t>
            </a:r>
            <a:r>
              <a:rPr lang="zh-CN" altLang="en-US" sz="2100" b="1">
                <a:latin typeface="Times New Roman" panose="02020603050405020304" pitchFamily="18" charset="0"/>
              </a:rPr>
              <a:t>， ∴ </a:t>
            </a:r>
            <a:r>
              <a:rPr lang="en-US" altLang="zh-CN" sz="2100" b="1" i="1">
                <a:latin typeface="Times New Roman" panose="02020603050405020304" pitchFamily="18" charset="0"/>
              </a:rPr>
              <a:t>V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排河</a:t>
            </a:r>
            <a:r>
              <a:rPr lang="zh-CN" altLang="en-US" sz="2100" b="1"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latin typeface="Times New Roman" panose="02020603050405020304" pitchFamily="18" charset="0"/>
              </a:rPr>
              <a:t>&gt;</a:t>
            </a:r>
            <a:r>
              <a:rPr lang="en-US" altLang="zh-CN" sz="2100" b="1" i="1">
                <a:latin typeface="Times New Roman" panose="02020603050405020304" pitchFamily="18" charset="0"/>
              </a:rPr>
              <a:t>V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排海</a:t>
            </a:r>
            <a:endParaRPr lang="zh-CN" altLang="en-US" sz="2100" b="1" baseline="-25000">
              <a:latin typeface="Times New Roman" panose="02020603050405020304" pitchFamily="18" charset="0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2074069" y="1019175"/>
            <a:ext cx="8572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不变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5179219" y="1019175"/>
            <a:ext cx="8572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不变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2715816" y="1423988"/>
            <a:ext cx="8572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变大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典型例题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  <p:bldP spid="22532" grpId="0"/>
      <p:bldP spid="22533" grpId="0"/>
      <p:bldP spid="225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23553"/>
          <p:cNvSpPr txBox="1"/>
          <p:nvPr/>
        </p:nvSpPr>
        <p:spPr>
          <a:xfrm>
            <a:off x="2800350" y="1885950"/>
            <a:ext cx="405765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200">
              <a:latin typeface="Times New Roman" panose="02020603050405020304" pitchFamily="18" charset="0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1485900" y="571500"/>
            <a:ext cx="6218635" cy="4291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100" b="1">
                <a:solidFill>
                  <a:srgbClr val="990000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2100" b="1">
                <a:solidFill>
                  <a:srgbClr val="99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100" b="1">
                <a:solidFill>
                  <a:srgbClr val="990000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100" b="1">
                <a:latin typeface="宋体" panose="02010600030101010101" pitchFamily="2" charset="-122"/>
              </a:rPr>
              <a:t>重为</a:t>
            </a:r>
            <a:r>
              <a:rPr lang="en-US" altLang="zh-CN" sz="2100" b="1">
                <a:latin typeface="Times New Roman" panose="02020603050405020304" pitchFamily="18" charset="0"/>
                <a:ea typeface="楷体_GB2312" panose="02010609030101010101" pitchFamily="49" charset="-122"/>
              </a:rPr>
              <a:t>15</a:t>
            </a:r>
            <a:r>
              <a:rPr lang="en-US" altLang="zh-CN" sz="1350">
                <a:latin typeface="Arial" panose="020b0604020202020204" pitchFamily="34" charset="0"/>
              </a:rPr>
              <a:t> </a:t>
            </a:r>
            <a:r>
              <a:rPr lang="en-US" altLang="zh-CN" sz="2100" b="1">
                <a:latin typeface="Times New Roman" panose="02020603050405020304" pitchFamily="18" charset="0"/>
                <a:ea typeface="楷体_GB2312" panose="02010609030101010101" pitchFamily="49" charset="-122"/>
              </a:rPr>
              <a:t>N</a:t>
            </a:r>
            <a:r>
              <a:rPr lang="zh-CN" altLang="en-US" sz="2100" b="1">
                <a:latin typeface="宋体" panose="02010600030101010101" pitchFamily="2" charset="-122"/>
              </a:rPr>
              <a:t>的物体，浸没于装满水的容器中后，溢出了</a:t>
            </a:r>
            <a:r>
              <a:rPr lang="en-US" altLang="zh-CN" sz="2100" b="1">
                <a:latin typeface="Times New Roman" panose="02020603050405020304" pitchFamily="18" charset="0"/>
              </a:rPr>
              <a:t>5×10</a:t>
            </a:r>
            <a:r>
              <a:rPr lang="en-US" altLang="zh-CN" sz="2100" b="1" baseline="30000">
                <a:latin typeface="Times New Roman" panose="02020603050405020304" pitchFamily="18" charset="0"/>
              </a:rPr>
              <a:t>-4 </a:t>
            </a:r>
            <a:r>
              <a:rPr lang="en-US" altLang="zh-CN" sz="2100" b="1">
                <a:latin typeface="Times New Roman" panose="02020603050405020304" pitchFamily="18" charset="0"/>
              </a:rPr>
              <a:t>m</a:t>
            </a:r>
            <a:r>
              <a:rPr lang="en-US" altLang="zh-CN" sz="2100" b="1" baseline="30000">
                <a:latin typeface="Times New Roman" panose="02020603050405020304" pitchFamily="18" charset="0"/>
              </a:rPr>
              <a:t>3</a:t>
            </a:r>
            <a:r>
              <a:rPr lang="zh-CN" altLang="en-US" sz="2100" b="1">
                <a:latin typeface="宋体" panose="02010600030101010101" pitchFamily="2" charset="-122"/>
              </a:rPr>
              <a:t>的水。则此物体是（      ）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b="1">
                <a:latin typeface="宋体" panose="02010600030101010101" pitchFamily="2" charset="-122"/>
              </a:rPr>
              <a:t>  </a:t>
            </a:r>
            <a:r>
              <a:rPr lang="en-US" altLang="zh-CN" sz="2100" b="1">
                <a:latin typeface="Times New Roman" panose="02020603050405020304" pitchFamily="18" charset="0"/>
              </a:rPr>
              <a:t>A</a:t>
            </a:r>
            <a:r>
              <a:rPr lang="zh-CN" altLang="en-US" sz="2100" b="1">
                <a:latin typeface="宋体" panose="02010600030101010101" pitchFamily="2" charset="-122"/>
              </a:rPr>
              <a:t>．浮在水面上    </a:t>
            </a:r>
            <a:r>
              <a:rPr lang="en-US" altLang="zh-CN" sz="2100" b="1">
                <a:latin typeface="Times New Roman" panose="02020603050405020304" pitchFamily="18" charset="0"/>
              </a:rPr>
              <a:t>B</a:t>
            </a:r>
            <a:r>
              <a:rPr lang="zh-CN" altLang="en-US" sz="2100" b="1">
                <a:latin typeface="宋体" panose="02010600030101010101" pitchFamily="2" charset="-122"/>
              </a:rPr>
              <a:t>．沉到水底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b="1">
                <a:latin typeface="宋体" panose="02010600030101010101" pitchFamily="2" charset="-122"/>
              </a:rPr>
              <a:t>  </a:t>
            </a:r>
            <a:r>
              <a:rPr lang="en-US" altLang="zh-CN" sz="2100" b="1">
                <a:latin typeface="Times New Roman" panose="02020603050405020304" pitchFamily="18" charset="0"/>
              </a:rPr>
              <a:t>C</a:t>
            </a:r>
            <a:r>
              <a:rPr lang="zh-CN" altLang="en-US" sz="2100" b="1">
                <a:latin typeface="宋体" panose="02010600030101010101" pitchFamily="2" charset="-122"/>
              </a:rPr>
              <a:t>．悬浮在水中    </a:t>
            </a:r>
            <a:r>
              <a:rPr lang="en-US" altLang="zh-CN" sz="2100" b="1">
                <a:latin typeface="Times New Roman" panose="02020603050405020304" pitchFamily="18" charset="0"/>
              </a:rPr>
              <a:t>D</a:t>
            </a:r>
            <a:r>
              <a:rPr lang="zh-CN" altLang="en-US" sz="2100" b="1">
                <a:latin typeface="宋体" panose="02010600030101010101" pitchFamily="2" charset="-122"/>
              </a:rPr>
              <a:t>．以上几种情况都有可能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>
                <a:solidFill>
                  <a:srgbClr val="99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100" b="1">
                <a:solidFill>
                  <a:srgbClr val="990000"/>
                </a:solidFill>
                <a:latin typeface="宋体" panose="02010600030101010101" pitchFamily="2" charset="-122"/>
              </a:rPr>
              <a:t>解析</a:t>
            </a:r>
            <a:r>
              <a:rPr lang="en-US" altLang="zh-CN" sz="2100" b="1">
                <a:solidFill>
                  <a:srgbClr val="990000"/>
                </a:solidFill>
                <a:latin typeface="宋体" panose="02010600030101010101" pitchFamily="2" charset="-122"/>
              </a:rPr>
              <a:t>】</a:t>
            </a:r>
            <a:endParaRPr lang="en-US" altLang="zh-CN" sz="2100" b="1">
              <a:solidFill>
                <a:srgbClr val="99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2100" b="1">
                <a:latin typeface="宋体" panose="02010600030101010101" pitchFamily="2" charset="-122"/>
              </a:rPr>
              <a:t>根据阿基米德原理	 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>
                <a:latin typeface="宋体" panose="02010600030101010101" pitchFamily="2" charset="-122"/>
              </a:rPr>
              <a:t>      </a:t>
            </a:r>
            <a:r>
              <a:rPr lang="en-US" altLang="zh-CN" sz="2100" b="1" i="1">
                <a:solidFill>
                  <a:srgbClr val="FF0000"/>
                </a:solidFill>
                <a:latin typeface="宋体" panose="02010600030101010101" pitchFamily="2" charset="-122"/>
              </a:rPr>
              <a:t>F</a:t>
            </a:r>
            <a:r>
              <a:rPr lang="zh-CN" altLang="en-US" sz="2100" b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浮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l-GR" altLang="en-US" sz="2100" b="1" i="1">
                <a:solidFill>
                  <a:srgbClr val="FF0000"/>
                </a:solidFill>
                <a:latin typeface="Times New Roman" panose="02020603050405020304" pitchFamily="18" charset="0"/>
              </a:rPr>
              <a:t>ρ</a:t>
            </a:r>
            <a:r>
              <a:rPr lang="zh-CN" altLang="en-US" sz="2100" b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水</a:t>
            </a:r>
            <a:r>
              <a:rPr lang="zh-CN" altLang="en-US" sz="1350">
                <a:latin typeface="Arial" panose="020b0604020202020204" pitchFamily="34" charset="0"/>
              </a:rPr>
              <a:t> </a:t>
            </a:r>
            <a:r>
              <a:rPr lang="en-US" altLang="zh-CN" sz="2100" b="1" i="1" err="1">
                <a:solidFill>
                  <a:srgbClr val="FF0000"/>
                </a:solidFill>
                <a:latin typeface="Times New Roman" panose="02020603050405020304" pitchFamily="18" charset="0"/>
              </a:rPr>
              <a:t>gV</a:t>
            </a:r>
            <a:r>
              <a:rPr lang="zh-CN" altLang="en-US" sz="2100" b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排 </a:t>
            </a:r>
            <a:endParaRPr lang="zh-CN" altLang="en-US" sz="2100" b="1" baseline="-250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baseline="-25000">
                <a:latin typeface="Times New Roman" panose="02020603050405020304" pitchFamily="18" charset="0"/>
              </a:rPr>
              <a:t>                          </a:t>
            </a:r>
            <a:r>
              <a:rPr lang="en-US" altLang="zh-CN" sz="2100">
                <a:latin typeface="Times New Roman" panose="02020603050405020304" pitchFamily="18" charset="0"/>
              </a:rPr>
              <a:t>=</a:t>
            </a:r>
            <a:r>
              <a:rPr lang="en-US" altLang="zh-CN" sz="2100" b="1">
                <a:latin typeface="Times New Roman" panose="02020603050405020304" pitchFamily="18" charset="0"/>
              </a:rPr>
              <a:t>1.0</a:t>
            </a:r>
            <a:r>
              <a:rPr lang="en-US" altLang="zh-CN" sz="2100"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latin typeface="Times New Roman" panose="02020603050405020304" pitchFamily="18" charset="0"/>
              </a:rPr>
              <a:t>×10</a:t>
            </a:r>
            <a:r>
              <a:rPr lang="en-US" altLang="zh-CN" sz="2100" b="1" baseline="30000">
                <a:latin typeface="Times New Roman" panose="02020603050405020304" pitchFamily="18" charset="0"/>
              </a:rPr>
              <a:t>3</a:t>
            </a:r>
            <a:r>
              <a:rPr lang="en-US" altLang="zh-CN" sz="2100" b="1">
                <a:latin typeface="Times New Roman" panose="02020603050405020304" pitchFamily="18" charset="0"/>
              </a:rPr>
              <a:t> kg/m</a:t>
            </a:r>
            <a:r>
              <a:rPr lang="en-US" altLang="zh-CN" sz="2100" b="1" baseline="30000">
                <a:latin typeface="Times New Roman" panose="02020603050405020304" pitchFamily="18" charset="0"/>
              </a:rPr>
              <a:t>3</a:t>
            </a:r>
            <a:r>
              <a:rPr lang="en-US" altLang="zh-CN" sz="2100" b="1">
                <a:latin typeface="Times New Roman" panose="02020603050405020304" pitchFamily="18" charset="0"/>
              </a:rPr>
              <a:t> ×9.8 N/kg×5×10</a:t>
            </a:r>
            <a:r>
              <a:rPr lang="en-US" altLang="zh-CN" sz="2100" b="1" baseline="30000">
                <a:latin typeface="Times New Roman" panose="02020603050405020304" pitchFamily="18" charset="0"/>
              </a:rPr>
              <a:t>-4 </a:t>
            </a:r>
            <a:r>
              <a:rPr lang="en-US" altLang="zh-CN" sz="2100" b="1">
                <a:latin typeface="Times New Roman" panose="02020603050405020304" pitchFamily="18" charset="0"/>
              </a:rPr>
              <a:t>m</a:t>
            </a:r>
            <a:r>
              <a:rPr lang="en-US" altLang="zh-CN" sz="2100" b="1" baseline="30000">
                <a:latin typeface="Times New Roman" panose="02020603050405020304" pitchFamily="18" charset="0"/>
              </a:rPr>
              <a:t>3</a:t>
            </a:r>
            <a:endParaRPr lang="en-US" altLang="zh-CN" sz="2100" b="1" baseline="30000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baseline="30000">
                <a:latin typeface="Times New Roman" panose="02020603050405020304" pitchFamily="18" charset="0"/>
              </a:rPr>
              <a:t>                         </a:t>
            </a:r>
            <a:r>
              <a:rPr lang="en-US" altLang="zh-CN" sz="2100" b="1">
                <a:latin typeface="Times New Roman" panose="02020603050405020304" pitchFamily="18" charset="0"/>
              </a:rPr>
              <a:t>=4.9 N&lt;15 N       </a:t>
            </a:r>
            <a:endParaRPr lang="en-US" altLang="zh-CN" sz="21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100" b="1">
                <a:latin typeface="Times New Roman" panose="02020603050405020304" pitchFamily="18" charset="0"/>
              </a:rPr>
              <a:t>         </a:t>
            </a:r>
            <a:r>
              <a:rPr lang="en-US" altLang="zh-CN" sz="2100" b="1">
                <a:latin typeface="Times New Roman" panose="02020603050405020304" pitchFamily="18" charset="0"/>
                <a:cs typeface="Arial" panose="020b0604020202020204" pitchFamily="34" charset="0"/>
              </a:rPr>
              <a:t>∵ </a:t>
            </a:r>
            <a:r>
              <a:rPr lang="en-US" altLang="zh-CN" sz="2100" b="1" i="1">
                <a:latin typeface="Times New Roman" panose="02020603050405020304" pitchFamily="18" charset="0"/>
              </a:rPr>
              <a:t>F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浮</a:t>
            </a:r>
            <a:r>
              <a:rPr lang="en-US" altLang="zh-CN" sz="2100" b="1">
                <a:latin typeface="Times New Roman" panose="02020603050405020304" pitchFamily="18" charset="0"/>
              </a:rPr>
              <a:t>&lt;</a:t>
            </a:r>
            <a:r>
              <a:rPr lang="en-US" altLang="zh-CN" sz="2100" b="1" i="1">
                <a:latin typeface="Times New Roman" panose="02020603050405020304" pitchFamily="18" charset="0"/>
              </a:rPr>
              <a:t>G</a:t>
            </a:r>
            <a:r>
              <a:rPr lang="en-US" altLang="zh-CN" sz="2100" b="1">
                <a:latin typeface="宋体" panose="02010600030101010101" pitchFamily="2" charset="-122"/>
              </a:rPr>
              <a:t>  </a:t>
            </a:r>
            <a:r>
              <a:rPr lang="zh-CN" altLang="en-US" sz="2100" b="1">
                <a:latin typeface="Arial" panose="020b0604020202020204" pitchFamily="34" charset="0"/>
              </a:rPr>
              <a:t>∴</a:t>
            </a:r>
            <a:r>
              <a:rPr lang="zh-CN" altLang="en-US" sz="2100" b="1">
                <a:latin typeface="宋体" panose="02010600030101010101" pitchFamily="2" charset="-122"/>
              </a:rPr>
              <a:t>物体下沉</a:t>
            </a:r>
            <a:endParaRPr lang="zh-CN" altLang="en-US" sz="2100" b="1">
              <a:latin typeface="宋体" panose="0201060003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6124575" y="1052513"/>
            <a:ext cx="4000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典型例题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uiExpand="1" build="p"/>
      <p:bldP spid="2355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7650" name="组合 24577"/>
          <p:cNvGrpSpPr/>
          <p:nvPr/>
        </p:nvGrpSpPr>
        <p:grpSpPr>
          <a:xfrm>
            <a:off x="5382816" y="2194322"/>
            <a:ext cx="2228850" cy="2187178"/>
            <a:chExt cx="1872" cy="1276"/>
          </a:xfrm>
        </p:grpSpPr>
        <p:sp>
          <p:nvSpPr>
            <p:cNvPr id="27655" name="矩形 24578"/>
            <p:cNvSpPr/>
            <p:nvPr/>
          </p:nvSpPr>
          <p:spPr>
            <a:xfrm>
              <a:off x="0" y="0"/>
              <a:ext cx="1872" cy="1276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grpSp>
          <p:nvGrpSpPr>
            <p:cNvPr id="27656" name="组合 24579"/>
            <p:cNvGrpSpPr/>
            <p:nvPr/>
          </p:nvGrpSpPr>
          <p:grpSpPr>
            <a:xfrm>
              <a:off x="0" y="27"/>
              <a:ext cx="1815" cy="1135"/>
              <a:chExt cx="1815" cy="1135"/>
            </a:xfrm>
          </p:grpSpPr>
          <p:grpSp>
            <p:nvGrpSpPr>
              <p:cNvPr id="27657" name="组合 24580"/>
              <p:cNvGrpSpPr/>
              <p:nvPr/>
            </p:nvGrpSpPr>
            <p:grpSpPr>
              <a:xfrm>
                <a:off x="57" y="425"/>
                <a:ext cx="1661" cy="710"/>
                <a:chExt cx="1661" cy="710"/>
              </a:xfrm>
            </p:grpSpPr>
            <p:sp>
              <p:nvSpPr>
                <p:cNvPr id="27666" name="圆角矩形 24581"/>
                <p:cNvSpPr/>
                <p:nvPr/>
              </p:nvSpPr>
              <p:spPr>
                <a:xfrm>
                  <a:off x="0" y="29"/>
                  <a:ext cx="1661" cy="681"/>
                </a:xfrm>
                <a:prstGeom prst="roundRect">
                  <a:avLst>
                    <a:gd name="adj" fmla="val 16667"/>
                  </a:avLst>
                </a:prstGeom>
                <a:pattFill prst="dashHorz">
                  <a:fgClr>
                    <a:schemeClr val="accent1"/>
                  </a:fgClr>
                  <a:bgClr>
                    <a:srgbClr val="CCECFF"/>
                  </a:bgClr>
                </a:patt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50">
                    <a:latin typeface="Arial" panose="020b0604020202020204" pitchFamily="34" charset="0"/>
                    <a:ea typeface="Arial" panose="020b0604020202020204" pitchFamily="34" charset="0"/>
                  </a:endParaRPr>
                </a:p>
              </p:txBody>
            </p:sp>
            <p:sp>
              <p:nvSpPr>
                <p:cNvPr id="27667" name="矩形 24582"/>
                <p:cNvSpPr/>
                <p:nvPr/>
              </p:nvSpPr>
              <p:spPr>
                <a:xfrm>
                  <a:off x="0" y="0"/>
                  <a:ext cx="1661" cy="142"/>
                </a:xfrm>
                <a:prstGeom prst="rect">
                  <a:avLst/>
                </a:prstGeom>
                <a:pattFill prst="dashHorz">
                  <a:fgClr>
                    <a:schemeClr val="accent1"/>
                  </a:fgClr>
                  <a:bgClr>
                    <a:srgbClr val="CCECFF"/>
                  </a:bgClr>
                </a:patt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50">
                    <a:latin typeface="Arial" panose="020b0604020202020204" pitchFamily="34" charset="0"/>
                    <a:ea typeface="Arial" panose="020b0604020202020204" pitchFamily="34" charset="0"/>
                  </a:endParaRPr>
                </a:p>
              </p:txBody>
            </p:sp>
          </p:grpSp>
          <p:sp>
            <p:nvSpPr>
              <p:cNvPr id="27658" name="圆角矩形 24583"/>
              <p:cNvSpPr/>
              <p:nvPr/>
            </p:nvSpPr>
            <p:spPr>
              <a:xfrm>
                <a:off x="57" y="57"/>
                <a:ext cx="1661" cy="1077"/>
              </a:xfrm>
              <a:prstGeom prst="roundRect">
                <a:avLst>
                  <a:gd name="adj" fmla="val 11699"/>
                </a:avLst>
              </a:prstGeom>
              <a:noFill/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27659" name="矩形 24584"/>
              <p:cNvSpPr/>
              <p:nvPr/>
            </p:nvSpPr>
            <p:spPr>
              <a:xfrm>
                <a:off x="0" y="0"/>
                <a:ext cx="1815" cy="2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 sz="1350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grpSp>
            <p:nvGrpSpPr>
              <p:cNvPr id="27660" name="组合 24585"/>
              <p:cNvGrpSpPr/>
              <p:nvPr/>
            </p:nvGrpSpPr>
            <p:grpSpPr>
              <a:xfrm>
                <a:off x="312" y="369"/>
                <a:ext cx="397" cy="368"/>
                <a:chExt cx="397" cy="368"/>
              </a:xfrm>
            </p:grpSpPr>
            <p:sp>
              <p:nvSpPr>
                <p:cNvPr id="27664" name="椭圆 24586"/>
                <p:cNvSpPr/>
                <p:nvPr/>
              </p:nvSpPr>
              <p:spPr>
                <a:xfrm>
                  <a:off x="0" y="0"/>
                  <a:ext cx="397" cy="36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8E8E8"/>
                    </a:gs>
                    <a:gs pos="100000">
                      <a:srgbClr val="808080"/>
                    </a:gs>
                  </a:gsLst>
                  <a:path path="shape">
                    <a:fillToRect l="50000" t="50000" r="50000" b="50000"/>
                  </a:path>
                </a:gradFill>
                <a:ln w="28575" cap="flat" cmpd="sng">
                  <a:solidFill>
                    <a:srgbClr val="4D4D4D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1350">
                    <a:latin typeface="Arial" panose="020b0604020202020204" pitchFamily="34" charset="0"/>
                    <a:ea typeface="Arial" panose="020b0604020202020204" pitchFamily="34" charset="0"/>
                  </a:endParaRPr>
                </a:p>
              </p:txBody>
            </p:sp>
            <p:sp>
              <p:nvSpPr>
                <p:cNvPr id="27665" name="文本框 24587"/>
                <p:cNvSpPr txBox="1"/>
                <p:nvPr/>
              </p:nvSpPr>
              <p:spPr>
                <a:xfrm>
                  <a:off x="57" y="0"/>
                  <a:ext cx="311" cy="24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US" altLang="zh-CN" sz="2100" b="1">
                      <a:latin typeface="Times New Roman" panose="02020603050405020304" pitchFamily="18" charset="0"/>
                    </a:rPr>
                    <a:t>A</a:t>
                  </a:r>
                  <a:endParaRPr lang="en-US" altLang="zh-CN" sz="2100" b="1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7661" name="椭圆 24588"/>
              <p:cNvSpPr/>
              <p:nvPr/>
            </p:nvSpPr>
            <p:spPr>
              <a:xfrm>
                <a:off x="1049" y="624"/>
                <a:ext cx="312" cy="283"/>
              </a:xfrm>
              <a:prstGeom prst="ellipse">
                <a:avLst/>
              </a:prstGeom>
              <a:gradFill rotWithShape="1">
                <a:gsLst>
                  <a:gs pos="0">
                    <a:srgbClr val="BDDEFF"/>
                  </a:gs>
                  <a:gs pos="100000">
                    <a:srgbClr val="6699FF"/>
                  </a:gs>
                </a:gsLst>
                <a:path path="shape">
                  <a:fillToRect l="50000" t="50000" r="50000" b="50000"/>
                </a:path>
              </a:gradFill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1350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27662" name="文本框 24589"/>
              <p:cNvSpPr txBox="1"/>
              <p:nvPr/>
            </p:nvSpPr>
            <p:spPr>
              <a:xfrm>
                <a:off x="1078" y="595"/>
                <a:ext cx="221" cy="2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100" b="1">
                    <a:latin typeface="Times New Roman" panose="02020603050405020304" pitchFamily="18" charset="0"/>
                  </a:rPr>
                  <a:t>B</a:t>
                </a:r>
                <a:endParaRPr lang="en-US" altLang="zh-CN" sz="21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63" name="直接连接符 24590"/>
              <p:cNvSpPr/>
              <p:nvPr/>
            </p:nvSpPr>
            <p:spPr>
              <a:xfrm>
                <a:off x="57" y="425"/>
                <a:ext cx="1661" cy="0"/>
              </a:xfrm>
              <a:prstGeom prst="line">
                <a:avLst/>
              </a:prstGeom>
              <a:ln w="2857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</p:grpSp>
      <p:sp>
        <p:nvSpPr>
          <p:cNvPr id="27651" name="文本框 24591"/>
          <p:cNvSpPr txBox="1"/>
          <p:nvPr/>
        </p:nvSpPr>
        <p:spPr>
          <a:xfrm>
            <a:off x="1232376" y="548323"/>
            <a:ext cx="6379369" cy="20275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100" b="1">
                <a:solidFill>
                  <a:srgbClr val="990000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2100" b="1">
                <a:solidFill>
                  <a:srgbClr val="99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100" b="1">
                <a:solidFill>
                  <a:srgbClr val="990000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100" b="1">
                <a:latin typeface="宋体" panose="02010600030101010101" pitchFamily="2" charset="-122"/>
              </a:rPr>
              <a:t>如图所示，</a:t>
            </a:r>
            <a:r>
              <a:rPr lang="en-US" altLang="zh-CN" sz="2100" b="1">
                <a:latin typeface="Times New Roman" panose="02020603050405020304" pitchFamily="18" charset="0"/>
              </a:rPr>
              <a:t>A</a:t>
            </a:r>
            <a:r>
              <a:rPr lang="zh-CN" altLang="en-US" sz="2100" b="1">
                <a:latin typeface="Times New Roman" panose="02020603050405020304" pitchFamily="18" charset="0"/>
              </a:rPr>
              <a:t>、</a:t>
            </a:r>
            <a:r>
              <a:rPr lang="en-US" altLang="zh-CN" sz="2100" b="1">
                <a:latin typeface="Times New Roman" panose="02020603050405020304" pitchFamily="18" charset="0"/>
              </a:rPr>
              <a:t>B</a:t>
            </a:r>
            <a:r>
              <a:rPr lang="zh-CN" altLang="en-US" sz="2100" b="1">
                <a:latin typeface="宋体" panose="02010600030101010101" pitchFamily="2" charset="-122"/>
              </a:rPr>
              <a:t>两物体静止在水中（    ）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 b="1">
                <a:latin typeface="宋体" panose="02010600030101010101" pitchFamily="2" charset="-122"/>
              </a:rPr>
              <a:t> </a:t>
            </a:r>
            <a:r>
              <a:rPr lang="en-US" altLang="zh-CN" sz="2100" b="1">
                <a:latin typeface="Times New Roman" panose="02020603050405020304" pitchFamily="18" charset="0"/>
              </a:rPr>
              <a:t>A</a:t>
            </a:r>
            <a:r>
              <a:rPr lang="zh-CN" altLang="en-US" sz="2100" b="1">
                <a:latin typeface="宋体" panose="02010600030101010101" pitchFamily="2" charset="-122"/>
              </a:rPr>
              <a:t>．两物体受到的浮力一定相等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 b="1">
                <a:latin typeface="宋体" panose="02010600030101010101" pitchFamily="2" charset="-122"/>
              </a:rPr>
              <a:t> </a:t>
            </a:r>
            <a:r>
              <a:rPr lang="en-US" altLang="zh-CN" sz="2100" b="1">
                <a:latin typeface="Times New Roman" panose="02020603050405020304" pitchFamily="18" charset="0"/>
              </a:rPr>
              <a:t>B</a:t>
            </a:r>
            <a:r>
              <a:rPr lang="zh-CN" altLang="en-US" sz="2100" b="1">
                <a:latin typeface="宋体" panose="02010600030101010101" pitchFamily="2" charset="-122"/>
              </a:rPr>
              <a:t>．</a:t>
            </a:r>
            <a:r>
              <a:rPr lang="zh-CN" altLang="en-US" sz="2100" b="1">
                <a:latin typeface="Times New Roman" panose="02020603050405020304" pitchFamily="18" charset="0"/>
              </a:rPr>
              <a:t>两物体受到的浮力不等，</a:t>
            </a:r>
            <a:r>
              <a:rPr lang="en-US" altLang="zh-CN" sz="2100" b="1">
                <a:latin typeface="Times New Roman" panose="02020603050405020304" pitchFamily="18" charset="0"/>
              </a:rPr>
              <a:t>A</a:t>
            </a:r>
            <a:r>
              <a:rPr lang="zh-CN" altLang="en-US" sz="2100" b="1">
                <a:latin typeface="Times New Roman" panose="02020603050405020304" pitchFamily="18" charset="0"/>
              </a:rPr>
              <a:t>物体受到的浮力大 </a:t>
            </a:r>
            <a:endParaRPr lang="zh-CN" altLang="en-US" sz="2100" b="1">
              <a:latin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 b="1">
                <a:latin typeface="Times New Roman" panose="02020603050405020304" pitchFamily="18" charset="0"/>
              </a:rPr>
              <a:t>  </a:t>
            </a:r>
            <a:r>
              <a:rPr lang="en-US" altLang="zh-CN" sz="2100" b="1">
                <a:latin typeface="Times New Roman" panose="02020603050405020304" pitchFamily="18" charset="0"/>
              </a:rPr>
              <a:t>C</a:t>
            </a:r>
            <a:r>
              <a:rPr lang="zh-CN" altLang="en-US" sz="2100" b="1">
                <a:latin typeface="Times New Roman" panose="02020603050405020304" pitchFamily="18" charset="0"/>
              </a:rPr>
              <a:t>．两物体的密度不等，</a:t>
            </a:r>
            <a:r>
              <a:rPr lang="en-US" altLang="zh-CN" sz="2100" b="1">
                <a:latin typeface="Times New Roman" panose="02020603050405020304" pitchFamily="18" charset="0"/>
              </a:rPr>
              <a:t>B</a:t>
            </a:r>
            <a:r>
              <a:rPr lang="zh-CN" altLang="en-US" sz="2100" b="1">
                <a:latin typeface="Times New Roman" panose="02020603050405020304" pitchFamily="18" charset="0"/>
              </a:rPr>
              <a:t>物体的密度大</a:t>
            </a:r>
            <a:endParaRPr lang="zh-CN" altLang="en-US" sz="2100" b="1">
              <a:latin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100" b="1">
                <a:latin typeface="Times New Roman" panose="02020603050405020304" pitchFamily="18" charset="0"/>
              </a:rPr>
              <a:t>  </a:t>
            </a:r>
            <a:r>
              <a:rPr lang="en-US" altLang="zh-CN" sz="2100" b="1">
                <a:latin typeface="Times New Roman" panose="02020603050405020304" pitchFamily="18" charset="0"/>
              </a:rPr>
              <a:t>D</a:t>
            </a:r>
            <a:r>
              <a:rPr lang="zh-CN" altLang="en-US" sz="2100" b="1">
                <a:latin typeface="Times New Roman" panose="02020603050405020304" pitchFamily="18" charset="0"/>
              </a:rPr>
              <a:t>．两物体的重力不等，</a:t>
            </a:r>
            <a:r>
              <a:rPr lang="en-US" altLang="zh-CN" sz="2100" b="1">
                <a:latin typeface="Times New Roman" panose="02020603050405020304" pitchFamily="18" charset="0"/>
              </a:rPr>
              <a:t>B</a:t>
            </a:r>
            <a:r>
              <a:rPr lang="zh-CN" altLang="en-US" sz="2100" b="1">
                <a:latin typeface="Times New Roman" panose="02020603050405020304" pitchFamily="18" charset="0"/>
              </a:rPr>
              <a:t>物体的重力大</a:t>
            </a:r>
            <a:endParaRPr lang="zh-CN" altLang="en-US" sz="21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93" name="文本框 24592"/>
          <p:cNvSpPr txBox="1"/>
          <p:nvPr/>
        </p:nvSpPr>
        <p:spPr>
          <a:xfrm>
            <a:off x="1145779" y="3975576"/>
            <a:ext cx="6466284" cy="975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>
                <a:solidFill>
                  <a:srgbClr val="0000CC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1350" b="1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1350" b="1">
                <a:solidFill>
                  <a:srgbClr val="0000CC"/>
                </a:solidFill>
                <a:latin typeface="Times New Roman" panose="02020603050405020304" pitchFamily="18" charset="0"/>
              </a:rPr>
              <a:t>漂浮：</a:t>
            </a:r>
            <a:r>
              <a:rPr lang="el-GR" altLang="en-US" sz="1350" b="1" i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en-US" altLang="zh-CN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1350" b="1">
                <a:solidFill>
                  <a:srgbClr val="0000CC"/>
                </a:solidFill>
                <a:latin typeface="Times New Roman" panose="02020603050405020304" pitchFamily="18" charset="0"/>
              </a:rPr>
              <a:t>&lt; </a:t>
            </a:r>
            <a:r>
              <a:rPr lang="el-GR" altLang="en-US" sz="1350" b="1" i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zh-CN" altLang="en-US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水</a:t>
            </a:r>
            <a:r>
              <a:rPr lang="zh-CN" altLang="en-US" sz="135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1350" b="1">
                <a:solidFill>
                  <a:srgbClr val="0000CC"/>
                </a:solidFill>
                <a:latin typeface="Times New Roman" panose="02020603050405020304" pitchFamily="18" charset="0"/>
              </a:rPr>
              <a:t>； </a:t>
            </a:r>
            <a:r>
              <a:rPr lang="en-US" altLang="zh-CN" sz="1350" b="1">
                <a:solidFill>
                  <a:srgbClr val="0000CC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1350" b="1">
                <a:solidFill>
                  <a:srgbClr val="0000CC"/>
                </a:solidFill>
                <a:latin typeface="Times New Roman" panose="02020603050405020304" pitchFamily="18" charset="0"/>
              </a:rPr>
              <a:t>悬浮：</a:t>
            </a:r>
            <a:r>
              <a:rPr lang="el-GR" altLang="en-US" sz="1350" b="1" i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en-US" altLang="zh-CN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1350" b="1">
                <a:solidFill>
                  <a:srgbClr val="0000CC"/>
                </a:solidFill>
                <a:latin typeface="Times New Roman" panose="02020603050405020304" pitchFamily="18" charset="0"/>
              </a:rPr>
              <a:t>＝ </a:t>
            </a:r>
            <a:r>
              <a:rPr lang="el-GR" altLang="en-US" sz="1350" b="1" i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zh-CN" altLang="en-US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水</a:t>
            </a:r>
            <a:r>
              <a:rPr lang="zh-CN" altLang="en-US" sz="135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endParaRPr lang="zh-CN" altLang="en-US" sz="135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350" b="1">
                <a:solidFill>
                  <a:srgbClr val="0000CC"/>
                </a:solidFill>
                <a:latin typeface="Times New Roman" panose="02020603050405020304" pitchFamily="18" charset="0"/>
              </a:rPr>
              <a:t>         ∴　 </a:t>
            </a:r>
            <a:r>
              <a:rPr lang="el-GR" altLang="en-US" sz="1350" b="1" i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en-US" altLang="zh-CN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1350" b="1">
                <a:solidFill>
                  <a:srgbClr val="0000CC"/>
                </a:solidFill>
                <a:latin typeface="Times New Roman" panose="02020603050405020304" pitchFamily="18" charset="0"/>
              </a:rPr>
              <a:t>＝ </a:t>
            </a:r>
            <a:r>
              <a:rPr lang="el-GR" altLang="en-US" sz="1350" b="1" i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zh-CN" altLang="en-US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水</a:t>
            </a:r>
            <a:r>
              <a:rPr lang="en-US" altLang="zh-CN" sz="1350" b="1">
                <a:solidFill>
                  <a:srgbClr val="0000CC"/>
                </a:solidFill>
                <a:latin typeface="Times New Roman" panose="02020603050405020304" pitchFamily="18" charset="0"/>
              </a:rPr>
              <a:t>&gt; </a:t>
            </a:r>
            <a:r>
              <a:rPr lang="el-GR" altLang="en-US" sz="1350" b="1" i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en-US" altLang="zh-CN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1350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1350">
                <a:solidFill>
                  <a:srgbClr val="0000CC"/>
                </a:solidFill>
                <a:latin typeface="Times New Roman" panose="02020603050405020304" pitchFamily="18" charset="0"/>
              </a:rPr>
              <a:t>，</a:t>
            </a:r>
            <a:endParaRPr lang="zh-CN" altLang="en-US" sz="135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350" b="1" i="1">
                <a:solidFill>
                  <a:srgbClr val="0000CC"/>
                </a:solidFill>
                <a:latin typeface="Times New Roman" panose="02020603050405020304" pitchFamily="18" charset="0"/>
              </a:rPr>
              <a:t> 　　　　　</a:t>
            </a:r>
            <a:r>
              <a:rPr lang="el-GR" altLang="en-US" sz="1350" b="1" i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en-US" altLang="zh-CN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1350" b="1">
                <a:solidFill>
                  <a:srgbClr val="0000CC"/>
                </a:solidFill>
                <a:latin typeface="Times New Roman" panose="02020603050405020304" pitchFamily="18" charset="0"/>
              </a:rPr>
              <a:t>&gt; </a:t>
            </a:r>
            <a:r>
              <a:rPr lang="el-GR" altLang="en-US" sz="1350" b="1" i="1">
                <a:solidFill>
                  <a:srgbClr val="0000CC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en-US" altLang="zh-CN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A </a:t>
            </a:r>
            <a:r>
              <a:rPr lang="zh-CN" altLang="en-US" sz="1350" b="1">
                <a:solidFill>
                  <a:srgbClr val="0000CC"/>
                </a:solidFill>
                <a:latin typeface="Times New Roman" panose="02020603050405020304" pitchFamily="18" charset="0"/>
              </a:rPr>
              <a:t>。</a:t>
            </a:r>
            <a:endParaRPr lang="zh-CN" altLang="en-US" sz="135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94" name="文本框 24593"/>
          <p:cNvSpPr txBox="1"/>
          <p:nvPr/>
        </p:nvSpPr>
        <p:spPr>
          <a:xfrm>
            <a:off x="6495891" y="548481"/>
            <a:ext cx="4333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4595" name="文本框 24594"/>
          <p:cNvSpPr txBox="1"/>
          <p:nvPr/>
        </p:nvSpPr>
        <p:spPr>
          <a:xfrm>
            <a:off x="1278652" y="2460149"/>
            <a:ext cx="6466284" cy="13354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50" b="1">
                <a:solidFill>
                  <a:srgbClr val="0000CC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1350" b="1">
                <a:solidFill>
                  <a:srgbClr val="0000CC"/>
                </a:solidFill>
                <a:latin typeface="宋体" panose="02010600030101010101" pitchFamily="2" charset="-122"/>
              </a:rPr>
              <a:t>解析</a:t>
            </a:r>
            <a:r>
              <a:rPr lang="en-US" altLang="zh-CN" sz="1350" b="1">
                <a:solidFill>
                  <a:srgbClr val="0000CC"/>
                </a:solidFill>
                <a:latin typeface="宋体" panose="02010600030101010101" pitchFamily="2" charset="-122"/>
              </a:rPr>
              <a:t>】 </a:t>
            </a:r>
            <a:r>
              <a:rPr lang="en-US" altLang="zh-CN" sz="1350" b="1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1350" b="1">
                <a:solidFill>
                  <a:srgbClr val="0000CC"/>
                </a:solidFill>
                <a:latin typeface="Times New Roman" panose="02020603050405020304" pitchFamily="18" charset="0"/>
              </a:rPr>
              <a:t>物体漂浮，</a:t>
            </a:r>
            <a:r>
              <a:rPr lang="en-US" altLang="zh-CN" sz="1350" b="1">
                <a:solidFill>
                  <a:srgbClr val="0000CC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1350" b="1">
                <a:solidFill>
                  <a:srgbClr val="0000CC"/>
                </a:solidFill>
                <a:latin typeface="Times New Roman" panose="02020603050405020304" pitchFamily="18" charset="0"/>
              </a:rPr>
              <a:t>物体悬浮。</a:t>
            </a:r>
            <a:endParaRPr lang="zh-CN" altLang="en-US" sz="1350" b="1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350" b="1">
                <a:solidFill>
                  <a:srgbClr val="0000CC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1350" b="1">
                <a:solidFill>
                  <a:srgbClr val="0000CC"/>
                </a:solidFill>
                <a:latin typeface="Arial" panose="020b0604020202020204" pitchFamily="34" charset="0"/>
              </a:rPr>
              <a:t>∵ </a:t>
            </a:r>
            <a:r>
              <a:rPr lang="zh-CN" altLang="en-US" sz="1350" b="1">
                <a:solidFill>
                  <a:srgbClr val="0000CC"/>
                </a:solidFill>
                <a:latin typeface="Arial" panose="020b0604020202020204" pitchFamily="34" charset="0"/>
              </a:rPr>
              <a:t>不知</a:t>
            </a:r>
            <a:r>
              <a:rPr lang="en-US" altLang="zh-CN" sz="1350" b="1" i="1">
                <a:solidFill>
                  <a:srgbClr val="0000CC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1350" b="1">
                <a:solidFill>
                  <a:srgbClr val="0000CC"/>
                </a:solidFill>
                <a:latin typeface="宋体" panose="02010600030101010101" pitchFamily="2" charset="-122"/>
              </a:rPr>
              <a:t>与</a:t>
            </a:r>
            <a:r>
              <a:rPr lang="en-US" altLang="zh-CN" sz="1350" b="1" i="1">
                <a:solidFill>
                  <a:srgbClr val="0000CC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1350" b="1">
                <a:solidFill>
                  <a:srgbClr val="0000CC"/>
                </a:solidFill>
                <a:latin typeface="宋体" panose="02010600030101010101" pitchFamily="2" charset="-122"/>
              </a:rPr>
              <a:t>的关系，</a:t>
            </a:r>
            <a:endParaRPr lang="zh-CN" altLang="en-US" sz="135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50" b="1">
                <a:solidFill>
                  <a:srgbClr val="0000CC"/>
                </a:solidFill>
                <a:latin typeface="Arial" panose="020b0604020202020204" pitchFamily="34" charset="0"/>
              </a:rPr>
              <a:t>       ∴ 不能根据</a:t>
            </a:r>
            <a:r>
              <a:rPr lang="en-US" altLang="zh-CN" sz="1350" b="1" i="1">
                <a:solidFill>
                  <a:srgbClr val="0000CC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浮</a:t>
            </a:r>
            <a:r>
              <a:rPr lang="en-US" altLang="zh-CN" sz="1350" b="1">
                <a:solidFill>
                  <a:srgbClr val="0000CC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1350" b="1" i="1">
                <a:solidFill>
                  <a:srgbClr val="0000CC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1350" b="1" i="1">
                <a:solidFill>
                  <a:srgbClr val="0000CC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1350" b="1">
                <a:solidFill>
                  <a:srgbClr val="0000CC"/>
                </a:solidFill>
                <a:latin typeface="宋体" panose="02010600030101010101" pitchFamily="2" charset="-122"/>
              </a:rPr>
              <a:t>比较浮力的大小。</a:t>
            </a:r>
            <a:endParaRPr lang="zh-CN" altLang="en-US" sz="135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50" b="1">
                <a:solidFill>
                  <a:srgbClr val="0000CC"/>
                </a:solidFill>
                <a:latin typeface="Arial" panose="020b0604020202020204" pitchFamily="34" charset="0"/>
              </a:rPr>
              <a:t>   又∵ 不知</a:t>
            </a:r>
            <a:r>
              <a:rPr lang="en-US" altLang="zh-CN" sz="1350" b="1" i="1">
                <a:solidFill>
                  <a:srgbClr val="0000CC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排</a:t>
            </a:r>
            <a:r>
              <a:rPr lang="zh-CN" altLang="en-US" sz="1350" b="1">
                <a:solidFill>
                  <a:srgbClr val="0000CC"/>
                </a:solidFill>
                <a:latin typeface="宋体" panose="02010600030101010101" pitchFamily="2" charset="-122"/>
              </a:rPr>
              <a:t>与</a:t>
            </a:r>
            <a:r>
              <a:rPr lang="en-US" altLang="zh-CN" sz="1350" b="1" i="1">
                <a:solidFill>
                  <a:srgbClr val="0000CC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排</a:t>
            </a:r>
            <a:r>
              <a:rPr lang="zh-CN" altLang="en-US" sz="1350" b="1">
                <a:solidFill>
                  <a:srgbClr val="0000CC"/>
                </a:solidFill>
                <a:latin typeface="宋体" panose="02010600030101010101" pitchFamily="2" charset="-122"/>
              </a:rPr>
              <a:t>的关系， </a:t>
            </a:r>
            <a:endParaRPr lang="zh-CN" altLang="en-US" sz="135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350" b="1">
                <a:solidFill>
                  <a:srgbClr val="0000CC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1350" b="1">
                <a:solidFill>
                  <a:srgbClr val="0000CC"/>
                </a:solidFill>
                <a:latin typeface="Arial" panose="020b0604020202020204" pitchFamily="34" charset="0"/>
              </a:rPr>
              <a:t>∴不能根据</a:t>
            </a:r>
            <a:r>
              <a:rPr lang="en-US" altLang="zh-CN" sz="1350" b="1" i="1">
                <a:solidFill>
                  <a:srgbClr val="0000CC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浮</a:t>
            </a:r>
            <a:r>
              <a:rPr lang="zh-CN" altLang="en-US" sz="1350" b="1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1350" b="1">
                <a:solidFill>
                  <a:srgbClr val="0000CC"/>
                </a:solidFill>
                <a:latin typeface="Times New Roman" panose="02020603050405020304" pitchFamily="18" charset="0"/>
              </a:rPr>
              <a:t>= </a:t>
            </a:r>
            <a:r>
              <a:rPr lang="el-GR" altLang="en-US" sz="1350" b="1" i="1">
                <a:solidFill>
                  <a:srgbClr val="0000CC"/>
                </a:solidFill>
                <a:latin typeface="Times New Roman" panose="02020603050405020304" pitchFamily="18" charset="0"/>
              </a:rPr>
              <a:t>ρ</a:t>
            </a:r>
            <a:r>
              <a:rPr lang="zh-CN" altLang="en-US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水</a:t>
            </a:r>
            <a:r>
              <a:rPr lang="zh-CN" altLang="en-US" sz="1350">
                <a:solidFill>
                  <a:srgbClr val="0000CC"/>
                </a:solidFill>
                <a:latin typeface="Arial" panose="020b0604020202020204" pitchFamily="34" charset="0"/>
              </a:rPr>
              <a:t> </a:t>
            </a:r>
            <a:r>
              <a:rPr lang="en-US" altLang="zh-CN" sz="1350" b="1" i="1" err="1">
                <a:solidFill>
                  <a:srgbClr val="0000CC"/>
                </a:solidFill>
                <a:latin typeface="Times New Roman" panose="02020603050405020304" pitchFamily="18" charset="0"/>
              </a:rPr>
              <a:t>gV</a:t>
            </a:r>
            <a:r>
              <a:rPr lang="zh-CN" altLang="en-US" sz="1350" b="1" baseline="-25000">
                <a:solidFill>
                  <a:srgbClr val="0000CC"/>
                </a:solidFill>
                <a:latin typeface="Times New Roman" panose="02020603050405020304" pitchFamily="18" charset="0"/>
              </a:rPr>
              <a:t>排</a:t>
            </a:r>
            <a:r>
              <a:rPr lang="zh-CN" altLang="en-US" sz="1350" b="1">
                <a:solidFill>
                  <a:srgbClr val="0000CC"/>
                </a:solidFill>
                <a:latin typeface="宋体" panose="02010600030101010101" pitchFamily="2" charset="-122"/>
              </a:rPr>
              <a:t>比较浮力的大小。</a:t>
            </a:r>
            <a:endParaRPr lang="zh-CN" altLang="en-US" sz="135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典型例题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4" name="文本框 25601"/>
          <p:cNvSpPr txBox="1"/>
          <p:nvPr/>
        </p:nvSpPr>
        <p:spPr>
          <a:xfrm>
            <a:off x="1359694" y="114300"/>
            <a:ext cx="6480572" cy="865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>
                <a:solidFill>
                  <a:srgbClr val="990000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2100" b="1">
                <a:solidFill>
                  <a:srgbClr val="99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100" b="1">
                <a:solidFill>
                  <a:srgbClr val="99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2100" b="1">
                <a:latin typeface="Times New Roman" panose="02020603050405020304" pitchFamily="18" charset="0"/>
                <a:sym typeface="Wingdings" panose="05000000000000000000" pitchFamily="2" charset="2"/>
              </a:rPr>
              <a:t>、</a:t>
            </a:r>
            <a:r>
              <a:rPr lang="zh-CN" altLang="en-US" sz="2100" b="1">
                <a:latin typeface="宋体" panose="02010600030101010101" pitchFamily="2" charset="-122"/>
              </a:rPr>
              <a:t>一冰块漂浮在水面上，当冰完全熔化后，容器中的水面将如何变化？</a:t>
            </a:r>
            <a:endParaRPr lang="zh-CN" altLang="en-US" sz="2100" b="1">
              <a:latin typeface="宋体" panose="02010600030101010101" pitchFamily="2" charset="-122"/>
            </a:endParaRPr>
          </a:p>
        </p:txBody>
      </p:sp>
      <p:graphicFrame>
        <p:nvGraphicFramePr>
          <p:cNvPr id="25603" name="对象 25602"/>
          <p:cNvGraphicFramePr>
            <a:graphicFrameLocks noChangeAspect="1"/>
          </p:cNvGraphicFramePr>
          <p:nvPr/>
        </p:nvGraphicFramePr>
        <p:xfrm>
          <a:off x="1602581" y="1221581"/>
          <a:ext cx="2160985" cy="5667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4" r:id="rId2" imgW="1587500" imgH="469900" progId="">
                  <p:embed/>
                </p:oleObj>
              </mc:Choice>
              <mc:Fallback>
                <p:oleObj r:id="rId2" imgW="1587500" imgH="46990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02581" y="1221581"/>
                        <a:ext cx="2160985" cy="566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文本框 25603"/>
          <p:cNvSpPr txBox="1"/>
          <p:nvPr/>
        </p:nvSpPr>
        <p:spPr>
          <a:xfrm>
            <a:off x="1359694" y="1734741"/>
            <a:ext cx="5454254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50" b="1">
                <a:latin typeface="宋体" panose="02010600030101010101" pitchFamily="2" charset="-122"/>
              </a:rPr>
              <a:t>当冰化成水后，质量不变，所以，</a:t>
            </a:r>
            <a:r>
              <a:rPr lang="en-US" altLang="zh-CN" sz="1350" b="1" i="1">
                <a:latin typeface="Times New Roman" panose="02020603050405020304" pitchFamily="18" charset="0"/>
              </a:rPr>
              <a:t>m</a:t>
            </a:r>
            <a:r>
              <a:rPr lang="zh-CN" altLang="en-US" sz="1350" b="1" baseline="-25000">
                <a:latin typeface="Times New Roman" panose="02020603050405020304" pitchFamily="18" charset="0"/>
              </a:rPr>
              <a:t>水</a:t>
            </a:r>
            <a:r>
              <a:rPr lang="en-US" altLang="zh-CN" sz="1350" b="1">
                <a:latin typeface="Times New Roman" panose="02020603050405020304" pitchFamily="18" charset="0"/>
              </a:rPr>
              <a:t>= </a:t>
            </a:r>
            <a:r>
              <a:rPr lang="en-US" altLang="zh-CN" sz="1350" b="1" i="1">
                <a:latin typeface="Times New Roman" panose="02020603050405020304" pitchFamily="18" charset="0"/>
              </a:rPr>
              <a:t>m</a:t>
            </a:r>
            <a:r>
              <a:rPr lang="zh-CN" altLang="en-US" sz="1350" b="1" baseline="-25000">
                <a:latin typeface="Times New Roman" panose="02020603050405020304" pitchFamily="18" charset="0"/>
              </a:rPr>
              <a:t>冰</a:t>
            </a:r>
            <a:endParaRPr lang="zh-CN" altLang="en-US" sz="1350">
              <a:latin typeface="Times New Roman" panose="02020603050405020304" pitchFamily="18" charset="0"/>
            </a:endParaRPr>
          </a:p>
        </p:txBody>
      </p:sp>
      <p:graphicFrame>
        <p:nvGraphicFramePr>
          <p:cNvPr id="25605" name="对象 25604"/>
          <p:cNvGraphicFramePr>
            <a:graphicFrameLocks noChangeAspect="1"/>
          </p:cNvGraphicFramePr>
          <p:nvPr/>
        </p:nvGraphicFramePr>
        <p:xfrm>
          <a:off x="1466850" y="2032397"/>
          <a:ext cx="1601391" cy="56911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5" r:id="rId4" imgW="1151255" imgH="473710" progId="">
                  <p:embed/>
                </p:oleObj>
              </mc:Choice>
              <mc:Fallback>
                <p:oleObj r:id="rId4" imgW="1151255" imgH="47371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66850" y="2032397"/>
                        <a:ext cx="1601391" cy="56911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6" name="文本框 25605"/>
          <p:cNvSpPr txBox="1"/>
          <p:nvPr/>
        </p:nvSpPr>
        <p:spPr>
          <a:xfrm>
            <a:off x="1251347" y="2599135"/>
            <a:ext cx="5429250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5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1350" b="1">
                <a:solidFill>
                  <a:schemeClr val="tx2"/>
                </a:solidFill>
                <a:latin typeface="宋体" panose="02010600030101010101" pitchFamily="2" charset="-122"/>
              </a:rPr>
              <a:t>冰排开水的体积等于冰化成水的体积</a:t>
            </a:r>
            <a:r>
              <a:rPr lang="zh-CN" altLang="en-US" sz="1350" b="1">
                <a:solidFill>
                  <a:srgbClr val="FF0000"/>
                </a:solidFill>
                <a:latin typeface="Arial" panose="020b0604020202020204" pitchFamily="34" charset="0"/>
              </a:rPr>
              <a:t>∴</a:t>
            </a:r>
            <a:r>
              <a:rPr lang="zh-CN" altLang="en-US" sz="1350" b="1">
                <a:solidFill>
                  <a:srgbClr val="FF0000"/>
                </a:solidFill>
                <a:latin typeface="宋体" panose="02010600030101010101" pitchFamily="2" charset="-122"/>
              </a:rPr>
              <a:t>液面高度不变</a:t>
            </a:r>
            <a:endParaRPr lang="zh-CN" altLang="en-US" sz="135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607" name="文本框 25606"/>
          <p:cNvSpPr txBox="1"/>
          <p:nvPr/>
        </p:nvSpPr>
        <p:spPr>
          <a:xfrm>
            <a:off x="1521619" y="925116"/>
            <a:ext cx="5657850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350" b="1">
                <a:solidFill>
                  <a:srgbClr val="99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1350" b="1">
                <a:solidFill>
                  <a:srgbClr val="990000"/>
                </a:solidFill>
                <a:latin typeface="宋体" panose="02010600030101010101" pitchFamily="2" charset="-122"/>
              </a:rPr>
              <a:t>解析</a:t>
            </a:r>
            <a:r>
              <a:rPr lang="en-US" altLang="zh-CN" sz="1350" b="1">
                <a:solidFill>
                  <a:srgbClr val="99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1350" b="1">
                <a:latin typeface="宋体" panose="02010600030101010101" pitchFamily="2" charset="-122"/>
              </a:rPr>
              <a:t>冰漂浮在水面上，</a:t>
            </a:r>
            <a:r>
              <a:rPr lang="en-US" altLang="zh-CN" sz="1350" b="1" i="1">
                <a:latin typeface="Times New Roman" panose="02020603050405020304" pitchFamily="18" charset="0"/>
              </a:rPr>
              <a:t>F</a:t>
            </a:r>
            <a:r>
              <a:rPr lang="zh-CN" altLang="en-US" sz="1350" b="1" baseline="-25000">
                <a:latin typeface="Times New Roman" panose="02020603050405020304" pitchFamily="18" charset="0"/>
              </a:rPr>
              <a:t>浮</a:t>
            </a:r>
            <a:r>
              <a:rPr lang="en-US" altLang="zh-CN" sz="1350" b="1">
                <a:latin typeface="Times New Roman" panose="02020603050405020304" pitchFamily="18" charset="0"/>
              </a:rPr>
              <a:t>= </a:t>
            </a:r>
            <a:r>
              <a:rPr lang="en-US" altLang="zh-CN" sz="1350" b="1" i="1">
                <a:latin typeface="Times New Roman" panose="02020603050405020304" pitchFamily="18" charset="0"/>
              </a:rPr>
              <a:t>G</a:t>
            </a:r>
            <a:r>
              <a:rPr lang="zh-CN" altLang="en-US" sz="1350" b="1" baseline="-25000">
                <a:latin typeface="Times New Roman" panose="02020603050405020304" pitchFamily="18" charset="0"/>
              </a:rPr>
              <a:t>冰</a:t>
            </a:r>
            <a:endParaRPr lang="zh-CN" altLang="en-US" sz="1350" b="1">
              <a:latin typeface="Times New Roman" panose="02020603050405020304" pitchFamily="18" charset="0"/>
            </a:endParaRPr>
          </a:p>
        </p:txBody>
      </p:sp>
      <p:sp>
        <p:nvSpPr>
          <p:cNvPr id="2058" name="文本框 25607"/>
          <p:cNvSpPr txBox="1"/>
          <p:nvPr/>
        </p:nvSpPr>
        <p:spPr>
          <a:xfrm>
            <a:off x="1332310" y="2922985"/>
            <a:ext cx="6473428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latin typeface="Times New Roman" panose="02020603050405020304" pitchFamily="18" charset="0"/>
                <a:sym typeface="Wingdings" panose="05000000000000000000" pitchFamily="2" charset="2"/>
              </a:rPr>
              <a:t>、</a:t>
            </a:r>
            <a:r>
              <a:rPr lang="zh-CN" altLang="en-US" sz="2100" b="1">
                <a:latin typeface="Times New Roman" panose="02020603050405020304" pitchFamily="18" charset="0"/>
              </a:rPr>
              <a:t>当冰放入盐水中时，冰熔化后，液面如何变化？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graphicFrame>
        <p:nvGraphicFramePr>
          <p:cNvPr id="25609" name="对象 25608"/>
          <p:cNvGraphicFramePr>
            <a:graphicFrameLocks noChangeAspect="1"/>
          </p:cNvGraphicFramePr>
          <p:nvPr/>
        </p:nvGraphicFramePr>
        <p:xfrm>
          <a:off x="1385888" y="3490913"/>
          <a:ext cx="2078831" cy="71080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6" r:id="rId6" imgW="1262380" imgH="471805" progId="">
                  <p:embed/>
                </p:oleObj>
              </mc:Choice>
              <mc:Fallback>
                <p:oleObj r:id="rId6" imgW="1262380" imgH="471805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85888" y="3490913"/>
                        <a:ext cx="2078831" cy="71080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0" name="对象 25609"/>
          <p:cNvGraphicFramePr>
            <a:graphicFrameLocks noChangeAspect="1"/>
          </p:cNvGraphicFramePr>
          <p:nvPr/>
        </p:nvGraphicFramePr>
        <p:xfrm>
          <a:off x="3762375" y="3517106"/>
          <a:ext cx="1539479" cy="73104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7" r:id="rId8" imgW="1151255" imgH="473710" progId="">
                  <p:embed/>
                </p:oleObj>
              </mc:Choice>
              <mc:Fallback>
                <p:oleObj r:id="rId8" imgW="1151255" imgH="47371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62375" y="3517106"/>
                        <a:ext cx="1539479" cy="73104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1" name="文本框 25610"/>
          <p:cNvSpPr txBox="1"/>
          <p:nvPr/>
        </p:nvSpPr>
        <p:spPr>
          <a:xfrm>
            <a:off x="1359694" y="4192191"/>
            <a:ext cx="5772150" cy="92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350" b="1">
                <a:latin typeface="Arial" panose="020b0604020202020204" pitchFamily="34" charset="0"/>
              </a:rPr>
              <a:t>∵ </a:t>
            </a:r>
            <a:r>
              <a:rPr lang="el-GR" altLang="en-US" sz="1350" b="1" i="1"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zh-CN" altLang="en-US" sz="1350" b="1" baseline="-25000">
                <a:latin typeface="Times New Roman" panose="02020603050405020304" pitchFamily="18" charset="0"/>
              </a:rPr>
              <a:t>水</a:t>
            </a:r>
            <a:r>
              <a:rPr lang="en-US" altLang="zh-CN" sz="1350" b="1">
                <a:latin typeface="Times New Roman" panose="02020603050405020304" pitchFamily="18" charset="0"/>
              </a:rPr>
              <a:t>&lt; </a:t>
            </a:r>
            <a:r>
              <a:rPr lang="el-GR" altLang="en-US" sz="1350" b="1" i="1">
                <a:latin typeface="Times New Roman" panose="02020603050405020304" pitchFamily="18" charset="0"/>
                <a:cs typeface="Arial" panose="020b0604020202020204" pitchFamily="34" charset="0"/>
              </a:rPr>
              <a:t>ρ</a:t>
            </a:r>
            <a:r>
              <a:rPr lang="zh-CN" altLang="en-US" sz="1350" b="1" baseline="-25000">
                <a:latin typeface="Times New Roman" panose="02020603050405020304" pitchFamily="18" charset="0"/>
              </a:rPr>
              <a:t>盐水</a:t>
            </a:r>
            <a:r>
              <a:rPr lang="zh-CN" altLang="en-US" sz="1350" b="1">
                <a:latin typeface="宋体" panose="02010600030101010101" pitchFamily="2" charset="-122"/>
              </a:rPr>
              <a:t>，</a:t>
            </a:r>
            <a:r>
              <a:rPr lang="zh-CN" altLang="en-US" sz="1350" b="1">
                <a:latin typeface="Arial" panose="020b0604020202020204" pitchFamily="34" charset="0"/>
              </a:rPr>
              <a:t>∴</a:t>
            </a:r>
            <a:r>
              <a:rPr lang="en-US" altLang="zh-CN" sz="1350" b="1" i="1">
                <a:latin typeface="Times New Roman" panose="02020603050405020304" pitchFamily="18" charset="0"/>
              </a:rPr>
              <a:t>V</a:t>
            </a:r>
            <a:r>
              <a:rPr lang="zh-CN" altLang="en-US" sz="1350" b="1" baseline="-25000">
                <a:latin typeface="Arial" panose="020b0604020202020204" pitchFamily="34" charset="0"/>
              </a:rPr>
              <a:t>排</a:t>
            </a:r>
            <a:r>
              <a:rPr lang="en-US" altLang="zh-CN" sz="1350" b="1">
                <a:latin typeface="Times New Roman" panose="02020603050405020304" pitchFamily="18" charset="0"/>
              </a:rPr>
              <a:t>&gt;</a:t>
            </a:r>
            <a:r>
              <a:rPr lang="en-US" altLang="zh-CN" sz="1350" b="1">
                <a:latin typeface="Arial" panose="020b0604020202020204" pitchFamily="34" charset="0"/>
              </a:rPr>
              <a:t> </a:t>
            </a:r>
            <a:r>
              <a:rPr lang="en-US" altLang="zh-CN" sz="1350" b="1" i="1">
                <a:latin typeface="Times New Roman" panose="02020603050405020304" pitchFamily="18" charset="0"/>
              </a:rPr>
              <a:t>V</a:t>
            </a:r>
            <a:r>
              <a:rPr lang="zh-CN" altLang="en-US" sz="1350" b="1" baseline="-25000">
                <a:latin typeface="Times New Roman" panose="02020603050405020304" pitchFamily="18" charset="0"/>
              </a:rPr>
              <a:t>盐水</a:t>
            </a:r>
            <a:endParaRPr lang="zh-CN" altLang="en-US" sz="1350" b="1" baseline="-250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1350" b="1">
                <a:latin typeface="宋体" panose="02010600030101010101" pitchFamily="2" charset="-122"/>
              </a:rPr>
              <a:t>冰排开盐水的体积小于冰化成水的体积</a:t>
            </a:r>
            <a:endParaRPr lang="zh-CN" altLang="en-US" sz="1350" b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350" b="1">
                <a:latin typeface="Arial" panose="020b0604020202020204" pitchFamily="34" charset="0"/>
              </a:rPr>
              <a:t> </a:t>
            </a:r>
            <a:r>
              <a:rPr lang="zh-CN" altLang="en-US" sz="1350" b="1">
                <a:solidFill>
                  <a:srgbClr val="FF0000"/>
                </a:solidFill>
                <a:latin typeface="Arial" panose="020b0604020202020204" pitchFamily="34" charset="0"/>
              </a:rPr>
              <a:t>∴</a:t>
            </a:r>
            <a:r>
              <a:rPr lang="zh-CN" altLang="en-US" sz="1350" b="1">
                <a:solidFill>
                  <a:srgbClr val="FF0000"/>
                </a:solidFill>
                <a:latin typeface="宋体" panose="02010600030101010101" pitchFamily="2" charset="-122"/>
              </a:rPr>
              <a:t>液面上升</a:t>
            </a:r>
            <a:endParaRPr lang="zh-CN" altLang="en-US" sz="135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612" name="文本框 25611"/>
          <p:cNvSpPr txBox="1"/>
          <p:nvPr/>
        </p:nvSpPr>
        <p:spPr>
          <a:xfrm>
            <a:off x="1439466" y="3274219"/>
            <a:ext cx="58293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990000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2100" b="1">
                <a:solidFill>
                  <a:srgbClr val="990000"/>
                </a:solidFill>
                <a:latin typeface="Times New Roman" panose="02020603050405020304" pitchFamily="18" charset="0"/>
              </a:rPr>
              <a:t>解析</a:t>
            </a:r>
            <a:r>
              <a:rPr lang="en-US" altLang="zh-CN" sz="2100" b="1">
                <a:solidFill>
                  <a:srgbClr val="990000"/>
                </a:solidFill>
                <a:latin typeface="Times New Roman" panose="02020603050405020304" pitchFamily="18" charset="0"/>
              </a:rPr>
              <a:t>】</a:t>
            </a:r>
            <a:r>
              <a:rPr lang="zh-CN" altLang="en-US" sz="2100" b="1">
                <a:latin typeface="Times New Roman" panose="02020603050405020304" pitchFamily="18" charset="0"/>
              </a:rPr>
              <a:t>冰漂浮在盐水中，</a:t>
            </a:r>
            <a:r>
              <a:rPr lang="en-US" altLang="zh-CN" sz="2100" b="1" i="1">
                <a:latin typeface="Times New Roman" panose="02020603050405020304" pitchFamily="18" charset="0"/>
              </a:rPr>
              <a:t>F</a:t>
            </a:r>
            <a:r>
              <a:rPr lang="zh-CN" altLang="en-US" sz="2100" b="1" baseline="-25000">
                <a:latin typeface="Times New Roman" panose="02020603050405020304" pitchFamily="18" charset="0"/>
              </a:rPr>
              <a:t>浮</a:t>
            </a:r>
            <a:r>
              <a:rPr lang="zh-CN" altLang="en-US" sz="2100" b="1"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latin typeface="Times New Roman" panose="02020603050405020304" pitchFamily="18" charset="0"/>
              </a:rPr>
              <a:t>= </a:t>
            </a:r>
            <a:r>
              <a:rPr lang="en-US" altLang="zh-CN" sz="2100" b="1" i="1">
                <a:latin typeface="Times New Roman" panose="02020603050405020304" pitchFamily="18" charset="0"/>
              </a:rPr>
              <a:t>G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1010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典型例题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10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6" grpId="0" build="p"/>
      <p:bldP spid="25611" grpId="0"/>
      <p:bldP spid="256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27026" y="1145193"/>
            <a:ext cx="8711565" cy="34137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一艘轮船从海里驶入河里，它受到的重力大小</a:t>
            </a:r>
            <a:r>
              <a:rPr kumimoji="1" lang="zh-CN" altLang="en-US" sz="2400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，它受到的浮力</a:t>
            </a:r>
            <a:r>
              <a:rPr kumimoji="1" lang="zh-CN" altLang="en-US" sz="2400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；它排开水的体积</a:t>
            </a:r>
            <a:r>
              <a:rPr kumimoji="1" lang="zh-CN" altLang="en-US" sz="2400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   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。（填变大，变小或不变）</a:t>
            </a:r>
            <a:endParaRPr kumimoji="1"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/>
              </a:rPr>
              <a:t>2.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重为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15 N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的物体，浸没于装满水的容器中后，溢出了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5×10</a:t>
            </a:r>
            <a:r>
              <a:rPr kumimoji="1" lang="en-US" altLang="zh-CN" sz="2400" baseline="30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-4 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kumimoji="1" lang="en-US" altLang="zh-CN" sz="2400" baseline="30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的水。则此物体是（      ）。</a:t>
            </a:r>
            <a:endParaRPr kumimoji="1"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．浮在水面上    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．沉到水底</a:t>
            </a:r>
            <a:endParaRPr kumimoji="1"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．悬浮在水中    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．以上几种情况都有可能</a:t>
            </a:r>
            <a:endParaRPr kumimoji="0" lang="en-US" altLang="zh-CN" sz="24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89091" y="1145193"/>
            <a:ext cx="87312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kumimoji="0" lang="zh-CN" altLang="en-US" sz="240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不变</a:t>
            </a:r>
            <a:endParaRPr kumimoji="0" lang="zh-CN" altLang="en-US" sz="240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6940" y="1618165"/>
            <a:ext cx="87312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kumimoji="0" lang="zh-CN" altLang="en-US" sz="240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不变</a:t>
            </a:r>
            <a:endParaRPr kumimoji="0" lang="zh-CN" altLang="en-US" sz="240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35121" y="1618165"/>
            <a:ext cx="87312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kumimoji="0" lang="zh-CN" altLang="en-US" sz="240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变小</a:t>
            </a:r>
            <a:endParaRPr kumimoji="0" lang="zh-CN" altLang="en-US" sz="240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63571" y="2918046"/>
            <a:ext cx="46291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00000"/>
              </a:lnSpc>
              <a:buNone/>
            </a:pPr>
            <a:r>
              <a:rPr kumimoji="0" lang="en-US" altLang="zh-CN" sz="240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endParaRPr kumimoji="0" lang="en-US" altLang="zh-CN" sz="240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 bwMode="auto">
          <a:xfrm>
            <a:off x="2563495" y="504190"/>
            <a:ext cx="3799205" cy="521970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28575">
            <a:solidFill>
              <a:schemeClr val="bg1"/>
            </a:solidFill>
            <a:miter lim="800000"/>
          </a:ln>
          <a:effectLst>
            <a:outerShdw blurRad="50800" dist="38100" algn="l" rotWithShape="0">
              <a:srgbClr val="00B050">
                <a:alpha val="40000"/>
              </a:srgbClr>
            </a:outerShdw>
          </a:effectLst>
        </p:spPr>
        <p:txBody>
          <a:bodyPr rot="0" vert="horz" wrap="square" lIns="91440" tIns="45720" rIns="91440" bIns="45720" numCol="1" spcCol="0" rtlCol="0" anchor="t" forceAA="0">
            <a:spAutoFit/>
          </a:bodyPr>
          <a:lstStyle/>
          <a:p>
            <a:pPr algn="ctr" eaLnBrk="1" hangingPunct="1">
              <a:defRPr/>
            </a:pPr>
            <a:r>
              <a:rPr lang="zh-CN" altLang="en-US" sz="28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情景引入：观察、思考</a:t>
            </a:r>
            <a:endParaRPr lang="zh-CN" altLang="en-US" sz="2800" b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6147" name="文本框 6146"/>
          <p:cNvSpPr txBox="1">
            <a:spLocks noChangeArrowheads="1"/>
          </p:cNvSpPr>
          <p:nvPr/>
        </p:nvSpPr>
        <p:spPr bwMode="auto">
          <a:xfrm>
            <a:off x="391795" y="3660775"/>
            <a:ext cx="8372475" cy="173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0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思考：自由的鸭子</a:t>
            </a: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sym typeface="Arial"/>
              </a:rPr>
              <a:t>、气球、石块都处在流体中；它们为什么有的漂浮、有的上升、有的下沉？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2290"/>
          <p:cNvSpPr>
            <a:spLocks noChangeArrowheads="1"/>
          </p:cNvSpPr>
          <p:nvPr/>
        </p:nvSpPr>
        <p:spPr bwMode="auto">
          <a:xfrm>
            <a:off x="6988810" y="504190"/>
            <a:ext cx="1775460" cy="405765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sz="2000" b="1" spc="100">
                <a:solidFill>
                  <a:srgbClr val="FFFF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</a:t>
            </a:r>
            <a:r>
              <a:rPr lang="zh-CN" altLang="en-US" sz="2000" b="1" spc="100">
                <a:solidFill>
                  <a:srgbClr val="FFFF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物理与生活</a:t>
            </a:r>
            <a:endParaRPr lang="zh-CN" altLang="en-US" sz="2000" b="1" spc="100">
              <a:solidFill>
                <a:srgbClr val="FFFF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导入新知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1536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91795" y="1287145"/>
            <a:ext cx="2725420" cy="258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0410" y="1191895"/>
            <a:ext cx="2918460" cy="2679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2700" y="1192530"/>
            <a:ext cx="2581910" cy="26797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1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en-US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026" y="1145193"/>
            <a:ext cx="8711565" cy="34222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一艘轮船从海里驶入河里，它受到的重力大小</a:t>
            </a:r>
            <a:r>
              <a:rPr kumimoji="1" lang="zh-CN" altLang="en-US" sz="2400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，它受到的浮力</a:t>
            </a:r>
            <a:r>
              <a:rPr kumimoji="1" lang="zh-CN" altLang="en-US" sz="2400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；它排开水的体积</a:t>
            </a:r>
            <a:r>
              <a:rPr kumimoji="1" lang="zh-CN" altLang="en-US" sz="2400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   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。（填变大，变小或不变）</a:t>
            </a:r>
            <a:endParaRPr kumimoji="1"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/>
              </a:rPr>
              <a:t>2.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重为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15 N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的物体，浸没于装满水的容器中后，溢出了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5×10</a:t>
            </a:r>
            <a:r>
              <a:rPr kumimoji="1" lang="en-US" altLang="zh-CN" sz="2400" baseline="30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-4 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kumimoji="1" lang="en-US" altLang="zh-CN" sz="2400" baseline="30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的水。则此物体是（      ）。</a:t>
            </a:r>
            <a:endParaRPr kumimoji="1"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．浮在水面上    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．沉到水底</a:t>
            </a:r>
            <a:endParaRPr kumimoji="1"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．悬浮在水中    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．以上几种情况都有可能</a:t>
            </a:r>
            <a:endParaRPr kumimoji="0" lang="en-US" altLang="zh-CN" sz="24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89091" y="1145193"/>
            <a:ext cx="87312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kumimoji="0" lang="zh-CN" altLang="en-US" sz="240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不变</a:t>
            </a:r>
            <a:endParaRPr kumimoji="0" lang="zh-CN" altLang="en-US" sz="240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6940" y="1618165"/>
            <a:ext cx="87312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kumimoji="0" lang="zh-CN" altLang="en-US" sz="240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不变</a:t>
            </a:r>
            <a:endParaRPr kumimoji="0" lang="zh-CN" altLang="en-US" sz="240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35121" y="1618165"/>
            <a:ext cx="873125" cy="64548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50000"/>
              </a:lnSpc>
              <a:buNone/>
            </a:pPr>
            <a:r>
              <a:rPr kumimoji="0" lang="zh-CN" altLang="en-US" sz="240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变小</a:t>
            </a:r>
            <a:endParaRPr kumimoji="0" lang="zh-CN" altLang="en-US" sz="240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63571" y="2918046"/>
            <a:ext cx="46291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00000"/>
              </a:lnSpc>
              <a:buNone/>
            </a:pPr>
            <a:r>
              <a:rPr kumimoji="0" lang="en-US" altLang="zh-CN" sz="240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endParaRPr kumimoji="0" lang="en-US" altLang="zh-CN" sz="240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27026" y="1145193"/>
            <a:ext cx="8711565" cy="231139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indent="0" algn="just" eaLnBrk="1" latinLnBrk="0" hangingPunct="1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完全潜入水中的潜水艇，再继续下潜，这时它受到的浮力和压强将（     ）。</a:t>
            </a:r>
            <a:endParaRPr kumimoji="1"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 algn="just" eaLnBrk="1" latinLnBrk="0" hangingPunct="1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A.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压强变小，浮力变小；</a:t>
            </a:r>
            <a:r>
              <a:rPr kumimoji="1"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B.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压强变大，浮力变小；</a:t>
            </a:r>
            <a:endParaRPr kumimoji="1"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 algn="just" eaLnBrk="1" latinLnBrk="0" hangingPunct="1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kumimoji="1"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C.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压强变大，浮力变大；</a:t>
            </a:r>
            <a:r>
              <a:rPr kumimoji="1"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D.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压强变大，浮力不变</a:t>
            </a:r>
            <a:endParaRPr kumimoji="1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9051" y="1902714"/>
            <a:ext cx="60642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00000"/>
              </a:lnSpc>
              <a:buNone/>
            </a:pPr>
            <a:r>
              <a:rPr kumimoji="0" lang="en-US" altLang="zh-CN" sz="240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</a:t>
            </a:r>
            <a:endParaRPr kumimoji="0" lang="en-US" altLang="zh-CN" sz="240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/>
        </p:nvSpPr>
        <p:spPr>
          <a:xfrm>
            <a:off x="327026" y="1145193"/>
            <a:ext cx="8711565" cy="286711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如图所示，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两物体静止在水中（    ）。</a:t>
            </a:r>
            <a:endParaRPr kumimoji="1"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．两物体受到的浮力一定相等；</a:t>
            </a:r>
            <a:endParaRPr kumimoji="1"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．两物体受到的浮力不等，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物体受到的浮力大； </a:t>
            </a:r>
            <a:endParaRPr kumimoji="1"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．两物体的密度不等，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物体的密度大；</a:t>
            </a:r>
            <a:endParaRPr kumimoji="1"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．两物体的重力不等，</a:t>
            </a:r>
            <a:r>
              <a:rPr kumimoji="1"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物体的重力大</a:t>
            </a:r>
            <a:endParaRPr kumimoji="1" lang="zh-CN" altLang="en-US" sz="24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07686" y="1290968"/>
            <a:ext cx="60642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1" latinLnBrk="0" hangingPunct="1">
              <a:lnSpc>
                <a:spcPct val="100000"/>
              </a:lnSpc>
              <a:buNone/>
            </a:pPr>
            <a:r>
              <a:rPr kumimoji="0" lang="en-US" altLang="zh-CN" sz="2400" i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endParaRPr kumimoji="0" lang="en-US" altLang="zh-CN" sz="2400" i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19458" name="Group 23"/>
          <p:cNvGrpSpPr/>
          <p:nvPr/>
        </p:nvGrpSpPr>
        <p:grpSpPr>
          <a:xfrm>
            <a:off x="6297930" y="2921865"/>
            <a:ext cx="2294890" cy="1563420"/>
            <a:chOff x="3645" y="743"/>
            <a:chExt cx="1872" cy="1276"/>
          </a:xfrm>
        </p:grpSpPr>
        <p:sp>
          <p:nvSpPr>
            <p:cNvPr id="19462" name="Rectangle 21"/>
            <p:cNvSpPr>
              <a:spLocks noChangeArrowheads="1"/>
            </p:cNvSpPr>
            <p:nvPr/>
          </p:nvSpPr>
          <p:spPr bwMode="auto">
            <a:xfrm>
              <a:off x="3645" y="743"/>
              <a:ext cx="1872" cy="12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9463" name="Group 20"/>
            <p:cNvGrpSpPr/>
            <p:nvPr/>
          </p:nvGrpSpPr>
          <p:grpSpPr>
            <a:xfrm>
              <a:off x="3645" y="770"/>
              <a:ext cx="1815" cy="1135"/>
              <a:chOff x="4042" y="1763"/>
              <a:chExt cx="1815" cy="1135"/>
            </a:xfrm>
          </p:grpSpPr>
          <p:grpSp>
            <p:nvGrpSpPr>
              <p:cNvPr id="19464" name="Group 12"/>
              <p:cNvGrpSpPr/>
              <p:nvPr/>
            </p:nvGrpSpPr>
            <p:grpSpPr>
              <a:xfrm>
                <a:off x="4099" y="2188"/>
                <a:ext cx="1661" cy="710"/>
                <a:chOff x="4099" y="2188"/>
                <a:chExt cx="1661" cy="710"/>
              </a:xfrm>
            </p:grpSpPr>
            <p:sp>
              <p:nvSpPr>
                <p:cNvPr id="19473" name="AutoShape 10" descr="横虚线"/>
                <p:cNvSpPr>
                  <a:spLocks noChangeArrowheads="1"/>
                </p:cNvSpPr>
                <p:nvPr/>
              </p:nvSpPr>
              <p:spPr bwMode="auto">
                <a:xfrm>
                  <a:off x="4099" y="2217"/>
                  <a:ext cx="1661" cy="681"/>
                </a:xfrm>
                <a:prstGeom prst="roundRect">
                  <a:avLst>
                    <a:gd name="adj" fmla="val 16667"/>
                  </a:avLst>
                </a:prstGeom>
                <a:pattFill prst="dashHorz">
                  <a:fgClr>
                    <a:schemeClr val="accent1"/>
                  </a:fgClr>
                  <a:bgClr>
                    <a:srgbClr val="CCECFF"/>
                  </a:bgClr>
                </a:patt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474" name="Rectangle 11" descr="横虚线"/>
                <p:cNvSpPr>
                  <a:spLocks noChangeArrowheads="1"/>
                </p:cNvSpPr>
                <p:nvPr/>
              </p:nvSpPr>
              <p:spPr bwMode="auto">
                <a:xfrm>
                  <a:off x="4099" y="2188"/>
                  <a:ext cx="1661" cy="142"/>
                </a:xfrm>
                <a:prstGeom prst="rect">
                  <a:avLst/>
                </a:prstGeom>
                <a:pattFill prst="dashHorz">
                  <a:fgClr>
                    <a:schemeClr val="accent1"/>
                  </a:fgClr>
                  <a:bgClr>
                    <a:srgbClr val="CCECFF"/>
                  </a:bgClr>
                </a:patt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9465" name="AutoShape 8"/>
              <p:cNvSpPr>
                <a:spLocks noChangeArrowheads="1"/>
              </p:cNvSpPr>
              <p:nvPr/>
            </p:nvSpPr>
            <p:spPr bwMode="auto">
              <a:xfrm>
                <a:off x="4099" y="1820"/>
                <a:ext cx="1661" cy="1077"/>
              </a:xfrm>
              <a:prstGeom prst="roundRect">
                <a:avLst>
                  <a:gd name="adj" fmla="val 11699"/>
                </a:avLst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66" name="Rectangle 9"/>
              <p:cNvSpPr>
                <a:spLocks noChangeArrowheads="1"/>
              </p:cNvSpPr>
              <p:nvPr/>
            </p:nvSpPr>
            <p:spPr bwMode="auto">
              <a:xfrm>
                <a:off x="4042" y="1763"/>
                <a:ext cx="1815" cy="2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9467" name="Group 15"/>
              <p:cNvGrpSpPr/>
              <p:nvPr/>
            </p:nvGrpSpPr>
            <p:grpSpPr>
              <a:xfrm>
                <a:off x="4354" y="2132"/>
                <a:ext cx="397" cy="427"/>
                <a:chOff x="4354" y="2132"/>
                <a:chExt cx="397" cy="427"/>
              </a:xfrm>
            </p:grpSpPr>
            <p:sp>
              <p:nvSpPr>
                <p:cNvPr id="19471" name="Oval 13"/>
                <p:cNvSpPr>
                  <a:spLocks noChangeArrowheads="1"/>
                </p:cNvSpPr>
                <p:nvPr/>
              </p:nvSpPr>
              <p:spPr bwMode="auto">
                <a:xfrm>
                  <a:off x="4354" y="2132"/>
                  <a:ext cx="397" cy="36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8E8E8"/>
                    </a:gs>
                    <a:gs pos="100000">
                      <a:srgbClr val="808080"/>
                    </a:gs>
                  </a:gsLst>
                  <a:path path="shape">
                    <a:fillToRect l="50000" t="50000" r="50000" b="50000"/>
                  </a:path>
                </a:gradFill>
                <a:ln w="28575">
                  <a:solidFill>
                    <a:srgbClr val="4D4D4D"/>
                  </a:solidFill>
                  <a:rou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472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4411" y="2132"/>
                  <a:ext cx="311" cy="4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800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A</a:t>
                  </a:r>
                  <a:endParaRPr lang="en-US" altLang="zh-CN" sz="28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9468" name="Oval 17"/>
              <p:cNvSpPr>
                <a:spLocks noChangeArrowheads="1"/>
              </p:cNvSpPr>
              <p:nvPr/>
            </p:nvSpPr>
            <p:spPr bwMode="auto">
              <a:xfrm>
                <a:off x="5091" y="2387"/>
                <a:ext cx="312" cy="283"/>
              </a:xfrm>
              <a:prstGeom prst="ellipse">
                <a:avLst/>
              </a:prstGeom>
              <a:gradFill rotWithShape="1">
                <a:gsLst>
                  <a:gs pos="0">
                    <a:srgbClr val="BDDEFF"/>
                  </a:gs>
                  <a:gs pos="100000">
                    <a:srgbClr val="6699FF"/>
                  </a:gs>
                </a:gsLst>
                <a:path path="shape">
                  <a:fillToRect l="50000" t="50000" r="50000" b="50000"/>
                </a:path>
              </a:gradFill>
              <a:ln w="28575">
                <a:solidFill>
                  <a:schemeClr val="tx2"/>
                </a:solidFill>
                <a:round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69" name="Text Box 18"/>
              <p:cNvSpPr txBox="1">
                <a:spLocks noChangeArrowheads="1"/>
              </p:cNvSpPr>
              <p:nvPr/>
            </p:nvSpPr>
            <p:spPr bwMode="auto">
              <a:xfrm>
                <a:off x="5120" y="2358"/>
                <a:ext cx="221" cy="4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80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endParaRPr lang="en-US" altLang="zh-CN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70" name="Line 19"/>
              <p:cNvSpPr>
                <a:spLocks noChangeShapeType="1"/>
              </p:cNvSpPr>
              <p:nvPr/>
            </p:nvSpPr>
            <p:spPr bwMode="auto">
              <a:xfrm>
                <a:off x="4099" y="2188"/>
                <a:ext cx="1661" cy="0"/>
              </a:xfrm>
              <a:prstGeom prst="line">
                <a:avLst/>
              </a:prstGeom>
              <a:noFill/>
              <a:ln w="28575">
                <a:solidFill>
                  <a:schemeClr val="accent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4265" y="2883712"/>
            <a:ext cx="70739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  <a:sym typeface="Arial"/>
              </a:rPr>
              <a:t>上浮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8126" y="1686199"/>
            <a:ext cx="89058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just" eaLnBrk="1" latinLnBrk="0" hangingPunct="1">
              <a:lnSpc>
                <a:spcPct val="150000"/>
              </a:lnSpc>
            </a:pP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如图，气球下面用细线悬挂一石块，它们恰好悬浮在水中。已知石块与气球的总重力为G总，则气球受到的浮力F浮________G总（选填“&gt;”“&lt;”或“=”）；若水温升高，石块将</a:t>
            </a:r>
            <a:r>
              <a:rPr sz="2400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（选填“上浮”“下沉”或“保持悬浮”）。</a:t>
            </a:r>
            <a:endParaRPr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85075" y="2341316"/>
            <a:ext cx="707390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&lt;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0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Shape 112"/>
          <p:cNvSpPr>
            <a:spLocks noChangeArrowheads="1"/>
          </p:cNvSpPr>
          <p:nvPr/>
        </p:nvSpPr>
        <p:spPr bwMode="auto">
          <a:xfrm>
            <a:off x="284164" y="342159"/>
            <a:ext cx="809625" cy="585009"/>
          </a:xfrm>
          <a:prstGeom prst="rect">
            <a:avLst/>
          </a:prstGeom>
          <a:noFill/>
          <a:ln w="12700">
            <a:noFill/>
            <a:miter lim="400000"/>
          </a:ln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anose="02010601030101010101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zh-CN" sz="3200">
              <a:solidFill>
                <a:srgbClr val="FFFFFF"/>
              </a:solidFill>
              <a:latin typeface="Helvetica" pitchFamily="34" charset="0"/>
              <a:ea typeface="方正舒体" panose="02010601030101010101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31445" y="1653814"/>
            <a:ext cx="785114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潜入海底观光是人们现代旅游休闲方式之一。某潜水爱好者从水下2m深继续下潜的过程中，他受到的浮力和海水对他的压强变化的情况分别是（不考虑海水的密度变化）（  ）。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A．浮力逐渐变大，压强不变；B．浮力逐渐变大，压强逐渐变大；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C．浮力不变，压强逐渐变大；D．浮力逐渐变小，压强逐渐变大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3895" y="2654935"/>
            <a:ext cx="81851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/>
                <a:sym typeface="Arial"/>
              </a:rPr>
              <a:t>C</a:t>
            </a:r>
            <a:endParaRPr kumimoji="0" lang="en-US" altLang="zh-CN" sz="20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/>
              <a:sym typeface="Arial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7" name="Rectangle 2"/>
          <p:cNvSpPr>
            <a:spLocks noGrp="1"/>
          </p:cNvSpPr>
          <p:nvPr/>
        </p:nvSpPr>
        <p:spPr>
          <a:xfrm>
            <a:off x="1331119" y="2193131"/>
            <a:ext cx="6535341" cy="2268141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en-US" altLang="zh-CN" sz="2100" b="1">
                <a:latin typeface="黑体" panose="02010609060101010101" pitchFamily="49" charset="-122"/>
              </a:rPr>
              <a:t>8.</a:t>
            </a:r>
            <a:r>
              <a:rPr lang="zh-CN" altLang="en-US" sz="2100" b="1">
                <a:latin typeface="黑体" panose="02010609060101010101" pitchFamily="49" charset="-122"/>
              </a:rPr>
              <a:t>密度计是测液体密度的仪器，它是根据物体漂浮在液面时</a:t>
            </a:r>
            <a:r>
              <a:rPr lang="en-US" altLang="zh-CN" sz="2100" b="1">
                <a:latin typeface="黑体" panose="02010609060101010101" pitchFamily="49" charset="-122"/>
                <a:cs typeface="Arial" panose="020b0604020202020204" pitchFamily="34" charset="0"/>
              </a:rPr>
              <a:t>F</a:t>
            </a:r>
            <a:r>
              <a:rPr lang="zh-CN" altLang="en-US" sz="2100" b="1" baseline="-10000">
                <a:latin typeface="黑体" panose="02010609060101010101" pitchFamily="49" charset="-122"/>
              </a:rPr>
              <a:t>浮</a:t>
            </a:r>
            <a:r>
              <a:rPr lang="en-US" altLang="zh-CN" sz="2100" b="1">
                <a:latin typeface="黑体" panose="02010609060101010101" pitchFamily="49" charset="-122"/>
                <a:cs typeface="Arial" panose="020b0604020202020204" pitchFamily="34" charset="0"/>
              </a:rPr>
              <a:t>_____G</a:t>
            </a:r>
            <a:r>
              <a:rPr lang="zh-CN" altLang="en-US" sz="2100" b="1" baseline="-10000">
                <a:latin typeface="黑体" panose="02010609060101010101" pitchFamily="49" charset="-122"/>
              </a:rPr>
              <a:t>物</a:t>
            </a:r>
            <a:r>
              <a:rPr lang="zh-CN" altLang="en-US" sz="2100" b="1">
                <a:latin typeface="黑体" panose="02010609060101010101" pitchFamily="49" charset="-122"/>
              </a:rPr>
              <a:t>（填＝、</a:t>
            </a:r>
            <a:r>
              <a:rPr lang="en-US" altLang="zh-CN" sz="2100" b="1">
                <a:latin typeface="黑体" panose="02010609060101010101" pitchFamily="49" charset="-122"/>
                <a:cs typeface="Arial" panose="020b0604020202020204" pitchFamily="34" charset="0"/>
              </a:rPr>
              <a:t>&lt;</a:t>
            </a:r>
            <a:r>
              <a:rPr lang="zh-CN" altLang="en-US" sz="2100" b="1">
                <a:latin typeface="黑体" panose="02010609060101010101" pitchFamily="49" charset="-122"/>
              </a:rPr>
              <a:t>、</a:t>
            </a:r>
            <a:r>
              <a:rPr lang="en-US" altLang="zh-CN" sz="2100" b="1">
                <a:latin typeface="黑体" panose="02010609060101010101" pitchFamily="49" charset="-122"/>
                <a:cs typeface="Arial" panose="020b0604020202020204" pitchFamily="34" charset="0"/>
              </a:rPr>
              <a:t>&gt;</a:t>
            </a:r>
            <a:r>
              <a:rPr lang="zh-CN" altLang="en-US" sz="2100" b="1">
                <a:latin typeface="黑体" panose="02010609060101010101" pitchFamily="49" charset="-122"/>
              </a:rPr>
              <a:t>）的原理制成的。</a:t>
            </a:r>
            <a:endParaRPr lang="zh-CN" altLang="en-US" sz="2100" b="1">
              <a:latin typeface="黑体" panose="02010609060101010101" pitchFamily="49" charset="-122"/>
            </a:endParaRPr>
          </a:p>
          <a:p>
            <a:r>
              <a:rPr lang="zh-CN" altLang="en-US" sz="2100" b="1">
                <a:latin typeface="黑体" panose="02010609060101010101" pitchFamily="49" charset="-122"/>
              </a:rPr>
              <a:t>２、使用密度计时必须使其</a:t>
            </a:r>
            <a:r>
              <a:rPr lang="en-US" altLang="zh-CN" sz="2100" b="1">
                <a:latin typeface="黑体" panose="02010609060101010101" pitchFamily="49" charset="-122"/>
                <a:cs typeface="Arial" panose="020b0604020202020204" pitchFamily="34" charset="0"/>
              </a:rPr>
              <a:t>______</a:t>
            </a:r>
            <a:r>
              <a:rPr lang="zh-CN" altLang="en-US" sz="2100" b="1">
                <a:latin typeface="黑体" panose="02010609060101010101" pitchFamily="49" charset="-122"/>
              </a:rPr>
              <a:t>，才能正确测出液体的密度。</a:t>
            </a:r>
            <a:endParaRPr lang="zh-CN" altLang="en-US" sz="2100" b="1">
              <a:latin typeface="黑体" panose="02010609060101010101" pitchFamily="49" charset="-122"/>
            </a:endParaRPr>
          </a:p>
          <a:p>
            <a:r>
              <a:rPr lang="en-US" altLang="zh-CN" sz="2100" b="1">
                <a:latin typeface="黑体" panose="02010609060101010101" pitchFamily="49" charset="-122"/>
              </a:rPr>
              <a:t>9.</a:t>
            </a:r>
            <a:r>
              <a:rPr lang="zh-CN" altLang="en-US" sz="2100" b="1">
                <a:latin typeface="黑体" panose="02010609060101010101" pitchFamily="49" charset="-122"/>
              </a:rPr>
              <a:t>密度计在各种不同的液体中所受浮力是</a:t>
            </a:r>
            <a:r>
              <a:rPr lang="en-US" altLang="zh-CN" sz="2100" b="1">
                <a:latin typeface="黑体" panose="02010609060101010101" pitchFamily="49" charset="-122"/>
                <a:cs typeface="Arial" panose="020b0604020202020204" pitchFamily="34" charset="0"/>
              </a:rPr>
              <a:t>______</a:t>
            </a:r>
            <a:r>
              <a:rPr lang="zh-CN" altLang="en-US" sz="2100" b="1">
                <a:latin typeface="黑体" panose="02010609060101010101" pitchFamily="49" charset="-122"/>
              </a:rPr>
              <a:t>（相同、不同）的，在密度</a:t>
            </a:r>
            <a:r>
              <a:rPr lang="en-US" altLang="zh-CN" sz="2100" b="1">
                <a:latin typeface="黑体" panose="02010609060101010101" pitchFamily="49" charset="-122"/>
                <a:cs typeface="Arial" panose="020b0604020202020204" pitchFamily="34" charset="0"/>
              </a:rPr>
              <a:t>_____ </a:t>
            </a:r>
            <a:r>
              <a:rPr lang="zh-CN" altLang="en-US" sz="2100" b="1">
                <a:latin typeface="黑体" panose="02010609060101010101" pitchFamily="49" charset="-122"/>
              </a:rPr>
              <a:t>（大、小）的液体中露出液面的体积较大，故密度计的刻度是上</a:t>
            </a:r>
            <a:r>
              <a:rPr lang="en-US" altLang="zh-CN" sz="2100" b="1">
                <a:latin typeface="黑体" panose="02010609060101010101" pitchFamily="49" charset="-122"/>
                <a:cs typeface="Arial" panose="020b0604020202020204" pitchFamily="34" charset="0"/>
              </a:rPr>
              <a:t>_____</a:t>
            </a:r>
            <a:r>
              <a:rPr lang="zh-CN" altLang="en-US" sz="2100" b="1">
                <a:latin typeface="黑体" panose="02010609060101010101" pitchFamily="49" charset="-122"/>
              </a:rPr>
              <a:t>下</a:t>
            </a:r>
            <a:r>
              <a:rPr lang="en-US" altLang="zh-CN" sz="2100" b="1">
                <a:latin typeface="黑体" panose="02010609060101010101" pitchFamily="49" charset="-122"/>
                <a:cs typeface="Arial" panose="020b0604020202020204" pitchFamily="34" charset="0"/>
              </a:rPr>
              <a:t>______</a:t>
            </a:r>
            <a:r>
              <a:rPr lang="zh-CN" altLang="en-US" sz="2100" b="1">
                <a:latin typeface="黑体" panose="02010609060101010101" pitchFamily="49" charset="-122"/>
              </a:rPr>
              <a:t>（大、小）。　</a:t>
            </a:r>
            <a:endParaRPr lang="zh-CN" altLang="en-US" sz="2100" b="1">
              <a:latin typeface="黑体" panose="02010609060101010101" pitchFamily="49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2766219" y="2465467"/>
            <a:ext cx="487680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+mn-ea"/>
              </a:rPr>
              <a:t>＝</a:t>
            </a:r>
            <a:endParaRPr kumimoji="0" lang="zh-CN" altLang="en-US" sz="2400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4599385" y="2842022"/>
            <a:ext cx="1026319" cy="4140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漂浮</a:t>
            </a:r>
            <a:endParaRPr kumimoji="0" lang="zh-CN" altLang="en-US" sz="21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6407944" y="3436144"/>
            <a:ext cx="1134666" cy="4140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相同</a:t>
            </a:r>
            <a:endParaRPr kumimoji="0" lang="zh-CN" altLang="en-US" sz="21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6" name="Text Box 6"/>
          <p:cNvSpPr txBox="1"/>
          <p:nvPr/>
        </p:nvSpPr>
        <p:spPr>
          <a:xfrm>
            <a:off x="1628775" y="4381500"/>
            <a:ext cx="450850" cy="4140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大</a:t>
            </a:r>
            <a:endParaRPr kumimoji="0" lang="zh-CN" altLang="en-US" sz="21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4327605" y="3700225"/>
            <a:ext cx="488950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大</a:t>
            </a:r>
            <a:endParaRPr kumimoji="0" lang="zh-CN" altLang="en-US" sz="24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0488" name="Text Box 8"/>
          <p:cNvSpPr txBox="1"/>
          <p:nvPr/>
        </p:nvSpPr>
        <p:spPr>
          <a:xfrm>
            <a:off x="6423343" y="4083844"/>
            <a:ext cx="488950" cy="4603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小</a:t>
            </a:r>
            <a:endParaRPr kumimoji="0" lang="zh-CN" altLang="en-US" sz="24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34" name="文本框 20488"/>
          <p:cNvSpPr txBox="1"/>
          <p:nvPr/>
        </p:nvSpPr>
        <p:spPr>
          <a:xfrm>
            <a:off x="1261031" y="719614"/>
            <a:ext cx="3270647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49" charset="-122"/>
              </a:rPr>
              <a:t>7</a:t>
            </a:r>
            <a:r>
              <a:rPr lang="en-US" altLang="zh-CN" sz="2000" b="1">
                <a:latin typeface="黑体" panose="02010609060101010101" pitchFamily="49" charset="-122"/>
              </a:rPr>
              <a:t>.</a:t>
            </a:r>
            <a:r>
              <a:rPr lang="zh-CN" altLang="en-US" sz="2000" b="1">
                <a:latin typeface="黑体" panose="02010609060101010101" pitchFamily="49" charset="-122"/>
              </a:rPr>
              <a:t>同一只密度计放在如图甲、乙、丙三种液体中的情况，则这三种液体的密度关系是 </a:t>
            </a:r>
            <a:r>
              <a:rPr lang="zh-CN" altLang="en-US" sz="2800" u="sng">
                <a:latin typeface="Arial" panose="020b0604020202020204" pitchFamily="34" charset="0"/>
              </a:rPr>
              <a:t>  </a:t>
            </a:r>
            <a:r>
              <a:rPr lang="zh-CN" altLang="en-US" sz="2400" u="sng">
                <a:latin typeface="Arial" panose="020b0604020202020204" pitchFamily="34" charset="0"/>
              </a:rPr>
              <a:t>                    。    </a:t>
            </a:r>
            <a:r>
              <a:rPr lang="zh-CN" altLang="en-US" sz="2400">
                <a:latin typeface="Arial" panose="020b0604020202020204" pitchFamily="34" charset="0"/>
              </a:rPr>
              <a:t> </a:t>
            </a:r>
            <a:r>
              <a:rPr lang="zh-CN" altLang="en-US" sz="1350">
                <a:latin typeface="Arial" panose="020b0604020202020204" pitchFamily="34" charset="0"/>
              </a:rPr>
              <a:t>  </a:t>
            </a:r>
            <a:endParaRPr lang="zh-CN" altLang="en-US" sz="1350">
              <a:latin typeface="Arial" panose="020b0604020202020204" pitchFamily="34" charset="0"/>
            </a:endParaRPr>
          </a:p>
        </p:txBody>
      </p:sp>
      <p:graphicFrame>
        <p:nvGraphicFramePr>
          <p:cNvPr id="20490" name="对象 20489"/>
          <p:cNvGraphicFramePr>
            <a:graphicFrameLocks noChangeAspect="1"/>
          </p:cNvGraphicFramePr>
          <p:nvPr/>
        </p:nvGraphicFramePr>
        <p:xfrm>
          <a:off x="2168129" y="1626394"/>
          <a:ext cx="1456134" cy="46910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8" r:id="rId2" imgW="712470" imgH="229235" progId="Equation.3">
                  <p:embed/>
                </p:oleObj>
              </mc:Choice>
              <mc:Fallback>
                <p:oleObj r:id="rId2" imgW="712470" imgH="229235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68129" y="1626394"/>
                        <a:ext cx="1456134" cy="46910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35" name="组合 20490"/>
          <p:cNvGrpSpPr/>
          <p:nvPr/>
        </p:nvGrpSpPr>
        <p:grpSpPr>
          <a:xfrm>
            <a:off x="5274469" y="0"/>
            <a:ext cx="1620441" cy="2037668"/>
            <a:chExt cx="4153" cy="5781"/>
          </a:xfrm>
        </p:grpSpPr>
        <p:pic>
          <p:nvPicPr>
            <p:cNvPr id="1036" name="Picture 5" descr="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3999" contrast="100000"/>
            </a:blip>
            <a:srcRect l="7458" t="8215" r="23126" b="14096"/>
            <a:stretch>
              <a:fillRect/>
            </a:stretch>
          </p:blipFill>
          <p:spPr>
            <a:xfrm>
              <a:off x="1416" y="907"/>
              <a:ext cx="1190" cy="38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7" name="Picture 5" descr="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3999" contrast="100000"/>
            </a:blip>
            <a:srcRect l="7458" t="8215" r="23126" b="14096"/>
            <a:stretch>
              <a:fillRect/>
            </a:stretch>
          </p:blipFill>
          <p:spPr>
            <a:xfrm>
              <a:off x="55" y="397"/>
              <a:ext cx="1190" cy="38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8" name="流程图: 过程 20493"/>
            <p:cNvSpPr/>
            <p:nvPr/>
          </p:nvSpPr>
          <p:spPr>
            <a:xfrm>
              <a:off x="169" y="1417"/>
              <a:ext cx="397" cy="623"/>
            </a:xfrm>
            <a:prstGeom prst="flowChartProcess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  <p:sp>
          <p:nvSpPr>
            <p:cNvPr id="1039" name="流程图: 过程 20494"/>
            <p:cNvSpPr/>
            <p:nvPr/>
          </p:nvSpPr>
          <p:spPr>
            <a:xfrm>
              <a:off x="794" y="1419"/>
              <a:ext cx="395" cy="623"/>
            </a:xfrm>
            <a:prstGeom prst="flowChartProcess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  <p:pic>
          <p:nvPicPr>
            <p:cNvPr id="1040" name="Picture 5" descr="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3999" contrast="100000"/>
            </a:blip>
            <a:srcRect l="7458" t="8215" r="23126" b="14096"/>
            <a:stretch>
              <a:fillRect/>
            </a:stretch>
          </p:blipFill>
          <p:spPr>
            <a:xfrm>
              <a:off x="2665" y="0"/>
              <a:ext cx="1190" cy="38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41" name="流程图: 过程 20496"/>
            <p:cNvSpPr/>
            <p:nvPr/>
          </p:nvSpPr>
          <p:spPr>
            <a:xfrm>
              <a:off x="2779" y="1021"/>
              <a:ext cx="397" cy="965"/>
            </a:xfrm>
            <a:prstGeom prst="flowChartProcess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  <p:sp>
          <p:nvSpPr>
            <p:cNvPr id="1042" name="流程图: 过程 20497"/>
            <p:cNvSpPr/>
            <p:nvPr/>
          </p:nvSpPr>
          <p:spPr>
            <a:xfrm>
              <a:off x="3345" y="1020"/>
              <a:ext cx="453" cy="965"/>
            </a:xfrm>
            <a:prstGeom prst="flowChartProcess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  <p:sp>
          <p:nvSpPr>
            <p:cNvPr id="1043" name="文本框 20498"/>
            <p:cNvSpPr txBox="1"/>
            <p:nvPr/>
          </p:nvSpPr>
          <p:spPr>
            <a:xfrm>
              <a:off x="0" y="4878"/>
              <a:ext cx="922" cy="8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350" b="1">
                  <a:latin typeface="Arial" panose="020b0604020202020204" pitchFamily="34" charset="0"/>
                </a:rPr>
                <a:t>甲</a:t>
              </a:r>
              <a:endParaRPr lang="zh-CN" altLang="en-US" sz="1350" b="1">
                <a:latin typeface="Arial" panose="020b0604020202020204" pitchFamily="34" charset="0"/>
              </a:endParaRPr>
            </a:p>
          </p:txBody>
        </p:sp>
        <p:sp>
          <p:nvSpPr>
            <p:cNvPr id="1044" name="文本框 20499"/>
            <p:cNvSpPr txBox="1"/>
            <p:nvPr/>
          </p:nvSpPr>
          <p:spPr>
            <a:xfrm>
              <a:off x="1529" y="4932"/>
              <a:ext cx="924" cy="8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350" b="1">
                  <a:latin typeface="Arial" panose="020b0604020202020204" pitchFamily="34" charset="0"/>
                </a:rPr>
                <a:t>乙</a:t>
              </a:r>
              <a:endParaRPr lang="zh-CN" altLang="en-US" sz="1350" b="1">
                <a:latin typeface="Arial" panose="020b0604020202020204" pitchFamily="34" charset="0"/>
              </a:endParaRPr>
            </a:p>
          </p:txBody>
        </p:sp>
        <p:sp>
          <p:nvSpPr>
            <p:cNvPr id="1045" name="文本框 20500"/>
            <p:cNvSpPr txBox="1"/>
            <p:nvPr/>
          </p:nvSpPr>
          <p:spPr>
            <a:xfrm>
              <a:off x="3231" y="4931"/>
              <a:ext cx="922" cy="8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1350" b="1">
                  <a:latin typeface="Arial" panose="020b0604020202020204" pitchFamily="34" charset="0"/>
                </a:rPr>
                <a:t>丙</a:t>
              </a:r>
              <a:endParaRPr lang="zh-CN" altLang="en-US" sz="1350" b="1">
                <a:latin typeface="Arial" panose="020b0604020202020204" pitchFamily="34" charset="0"/>
              </a:endParaRPr>
            </a:p>
          </p:txBody>
        </p:sp>
        <p:sp>
          <p:nvSpPr>
            <p:cNvPr id="1046" name="流程图: 终止 20501"/>
            <p:cNvSpPr/>
            <p:nvPr/>
          </p:nvSpPr>
          <p:spPr>
            <a:xfrm>
              <a:off x="566" y="510"/>
              <a:ext cx="226" cy="1587"/>
            </a:xfrm>
            <a:prstGeom prst="flowChartTerminator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  <p:sp>
          <p:nvSpPr>
            <p:cNvPr id="1047" name="流程图: 终止 20502"/>
            <p:cNvSpPr/>
            <p:nvPr/>
          </p:nvSpPr>
          <p:spPr>
            <a:xfrm>
              <a:off x="1926" y="1077"/>
              <a:ext cx="226" cy="850"/>
            </a:xfrm>
            <a:prstGeom prst="flowChartTerminator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  <p:sp>
          <p:nvSpPr>
            <p:cNvPr id="1048" name="流程图: 终止 20503"/>
            <p:cNvSpPr/>
            <p:nvPr/>
          </p:nvSpPr>
          <p:spPr>
            <a:xfrm>
              <a:off x="3174" y="44"/>
              <a:ext cx="226" cy="1941"/>
            </a:xfrm>
            <a:prstGeom prst="flowChartTerminator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  <p:bldP spid="20487" grpId="0"/>
      <p:bldP spid="2048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8420" name="文本框 188419"/>
          <p:cNvSpPr txBox="1"/>
          <p:nvPr/>
        </p:nvSpPr>
        <p:spPr>
          <a:xfrm>
            <a:off x="1411605" y="652145"/>
            <a:ext cx="1403985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总结：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8433" name="文本框 188432"/>
          <p:cNvSpPr txBox="1"/>
          <p:nvPr/>
        </p:nvSpPr>
        <p:spPr>
          <a:xfrm>
            <a:off x="1331119" y="1113235"/>
            <a:ext cx="4158853" cy="3683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AutoNum type="arabicPeriod"/>
            </a:pPr>
            <a:r>
              <a:rPr lang="zh-CN" altLang="en-US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物体浮沉条件</a:t>
            </a:r>
            <a:endParaRPr lang="en-US" altLang="zh-CN" b="1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8438" name="文本框 188437"/>
          <p:cNvSpPr txBox="1"/>
          <p:nvPr/>
        </p:nvSpPr>
        <p:spPr>
          <a:xfrm>
            <a:off x="1331119" y="1491854"/>
            <a:ext cx="4914900" cy="7835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⑴ </a:t>
            </a:r>
            <a:r>
              <a:rPr lang="zh-CN" altLang="en-US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浸在液体中的物体，其浮沉取决于它所受到的</a:t>
            </a:r>
            <a:r>
              <a:rPr lang="zh-CN" altLang="en-US" b="1" u="sng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r>
              <a:rPr lang="zh-CN" altLang="en-US" b="1" u="sng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力和</a:t>
            </a:r>
            <a:r>
              <a:rPr lang="zh-CN" altLang="en-US" b="1" u="sng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b="1" u="sng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力的大小。</a:t>
            </a:r>
            <a:endParaRPr lang="zh-CN" altLang="en-US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8440" name="文本框 188439"/>
          <p:cNvSpPr txBox="1"/>
          <p:nvPr/>
        </p:nvSpPr>
        <p:spPr>
          <a:xfrm>
            <a:off x="1601391" y="2950369"/>
            <a:ext cx="4427934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当浮力 </a:t>
            </a:r>
            <a:r>
              <a:rPr lang="en-US" altLang="zh-CN" sz="3000" b="1">
                <a:latin typeface="BatangChe" pitchFamily="49" charset="-127"/>
                <a:ea typeface="BatangChe" pitchFamily="49" charset="-127"/>
              </a:rPr>
              <a:t>&gt;</a:t>
            </a:r>
            <a:r>
              <a:rPr lang="en-US" altLang="zh-CN" sz="3000" b="1"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重力时，物体上浮。</a:t>
            </a:r>
            <a:endParaRPr lang="en-US" altLang="zh-CN" b="1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8441" name="文本框 188440"/>
          <p:cNvSpPr txBox="1"/>
          <p:nvPr/>
        </p:nvSpPr>
        <p:spPr>
          <a:xfrm>
            <a:off x="1601391" y="3543300"/>
            <a:ext cx="4427934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当浮力 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</a:rPr>
              <a:t>&lt; </a:t>
            </a:r>
            <a:r>
              <a:rPr lang="zh-CN" altLang="en-US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重力时，物体下沉。</a:t>
            </a:r>
            <a:endParaRPr lang="en-US" altLang="zh-CN" b="1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8442" name="文本框 188441"/>
          <p:cNvSpPr txBox="1"/>
          <p:nvPr/>
        </p:nvSpPr>
        <p:spPr>
          <a:xfrm>
            <a:off x="1601391" y="4137422"/>
            <a:ext cx="5345906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当浮力 </a:t>
            </a:r>
            <a:r>
              <a:rPr lang="en-US" altLang="zh-CN" sz="3000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zh-CN" altLang="en-US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重力时，物体处于悬浮或者漂浮的状态。</a:t>
            </a:r>
            <a:endParaRPr lang="en-US" altLang="zh-CN" b="1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8443" name="文本框 188442"/>
          <p:cNvSpPr txBox="1"/>
          <p:nvPr/>
        </p:nvSpPr>
        <p:spPr>
          <a:xfrm>
            <a:off x="1331119" y="2518172"/>
            <a:ext cx="556022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endParaRPr lang="en-US" altLang="zh-CN" sz="2400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课堂总结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33" grpId="0"/>
      <p:bldP spid="188438" grpId="0"/>
      <p:bldP spid="188440" grpId="0"/>
      <p:bldP spid="188441" grpId="0"/>
      <p:bldP spid="188442" grpId="0"/>
      <p:bldP spid="18844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8050" name="标题 258049"/>
          <p:cNvSpPr>
            <a:spLocks noGrp="1" noRot="1"/>
          </p:cNvSpPr>
          <p:nvPr>
            <p:ph type="title"/>
          </p:nvPr>
        </p:nvSpPr>
        <p:spPr>
          <a:xfrm>
            <a:off x="-607060" y="571500"/>
            <a:ext cx="8540750" cy="857250"/>
          </a:xfrm>
        </p:spPr>
        <p:txBody>
          <a:bodyPr anchor="ctr" anchorCtr="0"/>
          <a:lstStyle/>
          <a:p>
            <a:pPr algn="l"/>
            <a:r>
              <a:rPr lang="en-US" altLang="zh-CN" b="1">
                <a:solidFill>
                  <a:srgbClr val="0000D4"/>
                </a:solidFill>
              </a:rPr>
              <a:t>            </a:t>
            </a:r>
            <a:r>
              <a:rPr lang="en-US" altLang="zh-CN" sz="2800" b="1">
                <a:solidFill>
                  <a:srgbClr val="0000D4"/>
                </a:solidFill>
              </a:rPr>
              <a:t>     2. </a:t>
            </a:r>
            <a:r>
              <a:rPr lang="zh-CN" altLang="en-US" sz="2800" b="1">
                <a:solidFill>
                  <a:srgbClr val="0000D4"/>
                </a:solidFill>
              </a:rPr>
              <a:t>物体浮沉的原因</a:t>
            </a:r>
            <a:endParaRPr lang="zh-CN" altLang="en-US" sz="2800" b="1">
              <a:solidFill>
                <a:srgbClr val="0000D4"/>
              </a:solidFill>
            </a:endParaRPr>
          </a:p>
        </p:txBody>
      </p:sp>
      <p:sp>
        <p:nvSpPr>
          <p:cNvPr id="258051" name="文本占位符 258050"/>
          <p:cNvSpPr>
            <a:spLocks noGrp="1" noRot="1"/>
          </p:cNvSpPr>
          <p:nvPr>
            <p:ph type="body" sz="half" idx="1"/>
          </p:nvPr>
        </p:nvSpPr>
        <p:spPr>
          <a:xfrm>
            <a:off x="1369219" y="1428750"/>
            <a:ext cx="6060281" cy="3145631"/>
          </a:xfrm>
        </p:spPr>
        <p:txBody>
          <a:bodyPr/>
          <a:lstStyle/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100" b="1">
                <a:solidFill>
                  <a:srgbClr val="0000FF"/>
                </a:solidFill>
              </a:rPr>
              <a:t>当                            时，物体上浮或漂浮                                           </a:t>
            </a:r>
            <a:endParaRPr lang="zh-CN" altLang="en-US" sz="2100" b="1">
              <a:solidFill>
                <a:srgbClr val="0000FF"/>
              </a:solidFill>
            </a:endParaRPr>
          </a:p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endParaRPr lang="zh-CN" altLang="en-US" sz="2100" b="1">
              <a:solidFill>
                <a:srgbClr val="0000FF"/>
              </a:solidFill>
            </a:endParaRPr>
          </a:p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endParaRPr lang="zh-CN" altLang="en-US" sz="2100" b="1">
              <a:solidFill>
                <a:srgbClr val="0000FF"/>
              </a:solidFill>
            </a:endParaRPr>
          </a:p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100" b="1">
                <a:solidFill>
                  <a:srgbClr val="0000FF"/>
                </a:solidFill>
              </a:rPr>
              <a:t>当                            时，物体下沉                                             </a:t>
            </a:r>
            <a:endParaRPr lang="zh-CN" altLang="en-US" sz="2100" b="1">
              <a:solidFill>
                <a:srgbClr val="0000FF"/>
              </a:solidFill>
            </a:endParaRPr>
          </a:p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endParaRPr lang="zh-CN" altLang="en-US" sz="2100" b="1">
              <a:solidFill>
                <a:srgbClr val="0000FF"/>
              </a:solidFill>
            </a:endParaRPr>
          </a:p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endParaRPr lang="zh-CN" altLang="en-US" sz="2100" b="1">
              <a:solidFill>
                <a:srgbClr val="0000FF"/>
              </a:solidFill>
            </a:endParaRPr>
          </a:p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2100" b="1">
                <a:solidFill>
                  <a:srgbClr val="0000FF"/>
                </a:solidFill>
              </a:rPr>
              <a:t>当                           时，物体悬浮</a:t>
            </a:r>
            <a:endParaRPr lang="zh-CN" altLang="en-US" sz="2100" b="1">
              <a:solidFill>
                <a:srgbClr val="0000FF"/>
              </a:solidFill>
            </a:endParaRPr>
          </a:p>
        </p:txBody>
      </p:sp>
      <p:graphicFrame>
        <p:nvGraphicFramePr>
          <p:cNvPr id="258052" name="内容占位符 258051"/>
          <p:cNvGraphicFramePr>
            <a:graphicFrameLocks noChangeAspect="1"/>
          </p:cNvGraphicFramePr>
          <p:nvPr>
            <p:ph sz="quarter" idx="2"/>
          </p:nvPr>
        </p:nvGraphicFramePr>
        <p:xfrm>
          <a:off x="2066846" y="2434114"/>
          <a:ext cx="1678781" cy="61793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59" r:id="rId2" imgW="584200" imgH="241300" progId="Equation.3">
                  <p:embed/>
                </p:oleObj>
              </mc:Choice>
              <mc:Fallback>
                <p:oleObj r:id="rId2" imgW="584200" imgH="2413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66846" y="2434114"/>
                        <a:ext cx="1678781" cy="61793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8058" name="内容占位符 258057"/>
          <p:cNvGraphicFramePr>
            <a:graphicFrameLocks noChangeAspect="1"/>
          </p:cNvGraphicFramePr>
          <p:nvPr>
            <p:ph sz="quarter" idx="3"/>
          </p:nvPr>
        </p:nvGraphicFramePr>
        <p:xfrm>
          <a:off x="2122250" y="1146016"/>
          <a:ext cx="1806178" cy="74652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0" r:id="rId4" imgW="584200" imgH="241300" progId="Equation.3">
                  <p:embed/>
                </p:oleObj>
              </mc:Choice>
              <mc:Fallback>
                <p:oleObj r:id="rId4" imgW="584200" imgH="2413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22250" y="1146016"/>
                        <a:ext cx="1806178" cy="74652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8060" name="对象 258059"/>
          <p:cNvGraphicFramePr>
            <a:graphicFrameLocks noChangeAspect="1"/>
          </p:cNvGraphicFramePr>
          <p:nvPr/>
        </p:nvGraphicFramePr>
        <p:xfrm>
          <a:off x="2303860" y="3531632"/>
          <a:ext cx="1441847" cy="59531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61" r:id="rId6" imgW="584200" imgH="241300" progId="Equation.3">
                  <p:embed/>
                </p:oleObj>
              </mc:Choice>
              <mc:Fallback>
                <p:oleObj r:id="rId6" imgW="584200" imgH="2413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03860" y="3531632"/>
                        <a:ext cx="1441847" cy="595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8"/>
    </p:custDataLst>
  </p:cSld>
  <p:clrMapOvr>
    <a:masterClrMapping/>
  </p:clrMapOvr>
  <p:transition spd="slow">
    <p:random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1195" name="文本框 221194"/>
          <p:cNvSpPr txBox="1"/>
          <p:nvPr/>
        </p:nvSpPr>
        <p:spPr>
          <a:xfrm>
            <a:off x="1363107" y="479822"/>
            <a:ext cx="2462530" cy="41402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sz="21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1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浮沉条件的应用</a:t>
            </a:r>
            <a:endParaRPr lang="en-US" altLang="zh-CN" sz="2100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196" name="文本框 221195"/>
          <p:cNvSpPr txBox="1"/>
          <p:nvPr/>
        </p:nvSpPr>
        <p:spPr>
          <a:xfrm>
            <a:off x="1120458" y="897731"/>
            <a:ext cx="110236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⑴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密度计</a:t>
            </a:r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197" name="文本框 221196"/>
          <p:cNvSpPr txBox="1"/>
          <p:nvPr/>
        </p:nvSpPr>
        <p:spPr>
          <a:xfrm>
            <a:off x="1120418" y="1600200"/>
            <a:ext cx="133223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⑵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盐水选种</a:t>
            </a:r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198" name="文本框 221197"/>
          <p:cNvSpPr txBox="1"/>
          <p:nvPr/>
        </p:nvSpPr>
        <p:spPr>
          <a:xfrm>
            <a:off x="1120458" y="2680097"/>
            <a:ext cx="110236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⑶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潜水艇</a:t>
            </a:r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199" name="文本框 221198"/>
          <p:cNvSpPr txBox="1"/>
          <p:nvPr/>
        </p:nvSpPr>
        <p:spPr>
          <a:xfrm>
            <a:off x="1120299" y="3327797"/>
            <a:ext cx="202184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⑷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热气球和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孔明灯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1201" name="文本框 221200"/>
          <p:cNvSpPr txBox="1"/>
          <p:nvPr/>
        </p:nvSpPr>
        <p:spPr>
          <a:xfrm>
            <a:off x="2465785" y="951310"/>
            <a:ext cx="3996928" cy="59880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利用密度计在各种液体中总是漂浮的状态，</a:t>
            </a:r>
            <a:r>
              <a:rPr lang="en-US" altLang="zh-CN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120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r>
              <a:rPr lang="zh-CN" altLang="zh-CN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 ，</a:t>
            </a: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浮力大小不变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1202" name="文本框 221201"/>
          <p:cNvSpPr txBox="1"/>
          <p:nvPr/>
        </p:nvSpPr>
        <p:spPr>
          <a:xfrm>
            <a:off x="2844403" y="1653779"/>
            <a:ext cx="4375547" cy="96329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500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利用浸没在液体中的物体受到的浮力跟液体的密度</a:t>
            </a:r>
            <a:r>
              <a:rPr lang="el-GR" altLang="zh-CN" sz="270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l-GR" altLang="zh-CN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l-GR" sz="1200" baseline="-2500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</a:t>
            </a: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有关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l-GR" altLang="zh-CN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l-GR" altLang="zh-CN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l-GR" sz="1200" baseline="-2500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</a:t>
            </a:r>
            <a:r>
              <a:rPr lang="zh-CN" altLang="el-GR" sz="1500">
                <a:latin typeface="黑体" panose="02010609060101010101" pitchFamily="49" charset="-122"/>
                <a:ea typeface="黑体" panose="02010609060101010101" pitchFamily="49" charset="-122"/>
              </a:rPr>
              <a:t>越大</a:t>
            </a:r>
            <a:r>
              <a:rPr lang="zh-CN" altLang="el-GR">
                <a:latin typeface="黑体" panose="02010609060101010101" pitchFamily="49" charset="-122"/>
                <a:ea typeface="黑体" panose="02010609060101010101" pitchFamily="49" charset="-122"/>
              </a:rPr>
              <a:t>， </a:t>
            </a:r>
            <a:r>
              <a:rPr lang="en-US" altLang="zh-CN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sz="120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</a:t>
            </a:r>
            <a:r>
              <a:rPr lang="zh-CN" altLang="el-GR" sz="1500">
                <a:latin typeface="黑体" panose="02010609060101010101" pitchFamily="49" charset="-122"/>
                <a:ea typeface="黑体" panose="02010609060101010101" pitchFamily="49" charset="-122"/>
              </a:rPr>
              <a:t>越大</a:t>
            </a:r>
            <a:r>
              <a:rPr lang="zh-CN" altLang="el-GR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l-GR" altLang="zh-CN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ρ</a:t>
            </a:r>
            <a:r>
              <a:rPr lang="zh-CN" altLang="el-GR" baseline="-25000">
                <a:solidFill>
                  <a:srgbClr val="FF5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</a:t>
            </a:r>
            <a:r>
              <a:rPr lang="en-US" altLang="en-US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l-GR" altLang="zh-CN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l-GR" altLang="zh-CN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l-GR" baseline="-2500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液，</a:t>
            </a:r>
            <a:r>
              <a:rPr lang="zh-CN" altLang="el-GR" sz="150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物体上浮</a:t>
            </a:r>
            <a:r>
              <a:rPr lang="zh-CN" altLang="el-GR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 </a:t>
            </a:r>
            <a:r>
              <a:rPr lang="el-GR" altLang="zh-CN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l-GR" baseline="-2500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r>
              <a:rPr lang="en-US" altLang="en-US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l-GR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l-GR" altLang="zh-CN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altLang="el-GR" baseline="-25000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</a:t>
            </a:r>
            <a:r>
              <a:rPr lang="zh-CN" altLang="el-GR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l-GR" sz="150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物体下沉</a:t>
            </a:r>
            <a:r>
              <a:rPr lang="zh-CN" altLang="el-GR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1203" name="文本框 221202"/>
          <p:cNvSpPr txBox="1"/>
          <p:nvPr/>
        </p:nvSpPr>
        <p:spPr>
          <a:xfrm>
            <a:off x="2465785" y="2680097"/>
            <a:ext cx="4158853" cy="5530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500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利用改变潜水艇自身的重力实现上浮下潜的</a:t>
            </a:r>
            <a:r>
              <a:rPr lang="en-US" altLang="zh-CN" sz="15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15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1204" name="文本框 221203"/>
          <p:cNvSpPr txBox="1"/>
          <p:nvPr/>
        </p:nvSpPr>
        <p:spPr>
          <a:xfrm>
            <a:off x="3275410" y="3327797"/>
            <a:ext cx="3942159" cy="7835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利用热空气密度小，空气受热膨胀，热气球体积增大，也就是增大</a:t>
            </a:r>
            <a:r>
              <a:rPr lang="en-US" altLang="zh-CN" sz="1500">
                <a:solidFill>
                  <a:srgbClr val="FF5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V</a:t>
            </a:r>
            <a:r>
              <a:rPr lang="zh-CN" altLang="en-US" sz="1500" baseline="-25000">
                <a:solidFill>
                  <a:srgbClr val="FF5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排</a:t>
            </a: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达到增大浮力的作用</a:t>
            </a:r>
            <a:r>
              <a:rPr lang="en-US" altLang="zh-CN" sz="15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15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1205" name="文本框 221204"/>
          <p:cNvSpPr txBox="1"/>
          <p:nvPr/>
        </p:nvSpPr>
        <p:spPr>
          <a:xfrm>
            <a:off x="1120497" y="4192191"/>
            <a:ext cx="87249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⑸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飞艇</a:t>
            </a:r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206" name="文本框 221205"/>
          <p:cNvSpPr txBox="1"/>
          <p:nvPr/>
        </p:nvSpPr>
        <p:spPr>
          <a:xfrm>
            <a:off x="2141935" y="4192191"/>
            <a:ext cx="4914900" cy="59880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利用氦气、氢气密度比空气的小，实现浮力大于重力而在空中上升</a:t>
            </a:r>
            <a:r>
              <a:rPr lang="en-US" altLang="zh-CN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150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en-US" altLang="zh-CN" sz="15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课堂练习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7771" name="Rectangle 11"/>
          <p:cNvSpPr>
            <a:spLocks noChangeArrowheads="1"/>
          </p:cNvSpPr>
          <p:nvPr/>
        </p:nvSpPr>
        <p:spPr bwMode="auto">
          <a:xfrm>
            <a:off x="2530475" y="2044065"/>
            <a:ext cx="3794125" cy="82994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cs"/>
              </a:rPr>
              <a:t>       </a:t>
            </a: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cs"/>
              </a:rPr>
              <a:t> </a:t>
            </a: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cs"/>
              </a:rPr>
              <a:t> </a:t>
            </a:r>
            <a:r>
              <a:rPr kumimoji="1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楷体_GB2312" panose="02010609030101010101" pitchFamily="49" charset="-122"/>
                <a:cs typeface="+mn-cs"/>
              </a:rPr>
              <a:t> 谢   谢</a:t>
            </a:r>
            <a:endParaRPr kumimoji="1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致谢</a:t>
            </a:r>
            <a:endParaRPr lang="zh-CN" altLang="en-US" sz="2400">
              <a:solidFill>
                <a:schemeClr val="bg1"/>
              </a:solidFill>
            </a:endParaRPr>
          </a:p>
        </p:txBody>
      </p:sp>
      <p:pic>
        <p:nvPicPr>
          <p:cNvPr id="11777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77700" y="10541000"/>
            <a:ext cx="3048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 spd="slow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18745" y="374015"/>
            <a:ext cx="6987540" cy="4395470"/>
          </a:xfrm>
          <a:prstGeom prst="rect">
            <a:avLst/>
          </a:prstGeom>
          <a:noFill/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zh-CN" sz="2800" noProof="0">
                <a:latin typeface="+mn-ea"/>
                <a:sym typeface="+mn-ea"/>
              </a:rPr>
              <a:t>知道物体的沉浮是由物体所受重力和浮力决定的；</a:t>
            </a:r>
            <a:endParaRPr lang="zh-CN" altLang="zh-CN" sz="2800" noProof="0">
              <a:latin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28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zh-CN" sz="2800" noProof="0">
                <a:latin typeface="+mn-ea"/>
                <a:sym typeface="+mn-ea"/>
              </a:rPr>
              <a:t>理解物体的沉浮条件，会判断物体沉浮；</a:t>
            </a:r>
            <a:endParaRPr lang="zh-CN" altLang="zh-CN" sz="2800" b="1" noProof="0">
              <a:latin typeface="+mn-ea"/>
              <a:sym typeface="+mn-ea"/>
            </a:endParaRPr>
          </a:p>
          <a:p>
            <a:pPr algn="l">
              <a:buClrTx/>
              <a:buSzTx/>
              <a:buFont typeface="Wingdings" panose="05000000000000000000" pitchFamily="2" charset="2"/>
              <a:buNone/>
            </a:pPr>
            <a:r>
              <a:rPr lang="en-US" sz="28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zh-CN" sz="2800" noProof="0">
                <a:latin typeface="+mn-ea"/>
                <a:sym typeface="+mn-ea"/>
              </a:rPr>
              <a:t>知道轮船、潜水艇、密度计、盐水选种和热气球的工作原理；</a:t>
            </a:r>
            <a:endParaRPr lang="zh-CN" altLang="zh-CN" sz="2800" noProof="0">
              <a:latin typeface="+mn-ea"/>
              <a:sym typeface="+mn-ea"/>
            </a:endParaRPr>
          </a:p>
          <a:p>
            <a:pPr algn="l">
              <a:buClrTx/>
              <a:buSzTx/>
              <a:buFont typeface="Wingdings" panose="05000000000000000000" pitchFamily="2" charset="2"/>
              <a:buNone/>
            </a:pPr>
            <a:r>
              <a:rPr lang="en-US" sz="28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4.</a:t>
            </a:r>
            <a:r>
              <a:rPr lang="zh-CN" altLang="zh-CN" sz="2800" noProof="0">
                <a:latin typeface="+mn-ea"/>
                <a:sym typeface="+mn-ea"/>
              </a:rPr>
              <a:t>能应用沉浮条件解释一些简单现象；</a:t>
            </a:r>
            <a:endParaRPr lang="zh-CN" altLang="zh-CN" sz="2800" noProof="0">
              <a:latin typeface="+mn-ea"/>
              <a:sym typeface="+mn-ea"/>
            </a:endParaRPr>
          </a:p>
          <a:p>
            <a:pPr algn="l">
              <a:buClrTx/>
              <a:buSzTx/>
              <a:buFont typeface="Wingdings" panose="05000000000000000000" pitchFamily="2" charset="2"/>
              <a:buNone/>
            </a:pPr>
            <a:r>
              <a:rPr lang="en-US" sz="28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5.</a:t>
            </a:r>
            <a:r>
              <a:rPr lang="zh-CN" altLang="en-US" sz="2800" noProof="0">
                <a:latin typeface="+mn-ea"/>
                <a:sym typeface="+mn-ea"/>
              </a:rPr>
              <a:t>阿基米德原理和物体的沉浮条件相结合解决相关物理问题。</a:t>
            </a:r>
            <a:endParaRPr lang="zh-CN" altLang="zh-CN" sz="2800" noProof="0">
              <a:latin typeface="+mn-ea"/>
              <a:sym typeface="+mn-ea"/>
            </a:endParaRPr>
          </a:p>
          <a:p>
            <a:pPr algn="l">
              <a:buClrTx/>
              <a:buSzTx/>
              <a:buFont typeface="Wingdings" panose="05000000000000000000" pitchFamily="2" charset="2"/>
              <a:buNone/>
            </a:pPr>
            <a:endParaRPr lang="zh-CN" altLang="en-US" sz="2800" b="1" spc="80">
              <a:ln>
                <a:noFill/>
              </a:ln>
              <a:solidFill>
                <a:srgbClr val="000000"/>
              </a:solidFill>
              <a:effectLst/>
              <a:uFillTx/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Arial"/>
            </a:endParaRPr>
          </a:p>
          <a:p>
            <a:pPr algn="l">
              <a:buClrTx/>
              <a:buSzTx/>
              <a:buFont typeface="Wingdings" panose="05000000000000000000" pitchFamily="2" charset="2"/>
              <a:buNone/>
            </a:pPr>
            <a:endParaRPr kumimoji="0" lang="zh-CN" altLang="zh-CN" sz="2800" i="0" u="none" strike="noStrike" kern="1200" cap="none" spc="0" normalizeH="0" baseline="0" noProof="0">
              <a:latin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素养目标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1363" name="文本框 271362"/>
          <p:cNvSpPr txBox="1"/>
          <p:nvPr/>
        </p:nvSpPr>
        <p:spPr>
          <a:xfrm>
            <a:off x="1057275" y="1455103"/>
            <a:ext cx="7103745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1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1</a:t>
            </a:r>
            <a:r>
              <a:rPr lang="zh-CN" altLang="en-US" sz="21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、请把鸡蛋</a:t>
            </a:r>
            <a:r>
              <a:rPr lang="zh-CN" altLang="en-US" sz="21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浸没</a:t>
            </a:r>
            <a:r>
              <a:rPr lang="zh-CN" altLang="en-US" sz="21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在清水中，放手后，观察鸡蛋运动情况</a:t>
            </a:r>
            <a:r>
              <a:rPr lang="zh-CN" altLang="en-US"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1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1364" name="文本框 271363"/>
          <p:cNvSpPr txBox="1"/>
          <p:nvPr/>
        </p:nvSpPr>
        <p:spPr>
          <a:xfrm>
            <a:off x="1316831" y="2672953"/>
            <a:ext cx="657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1365" name="文本框 271364"/>
          <p:cNvSpPr txBox="1"/>
          <p:nvPr/>
        </p:nvSpPr>
        <p:spPr>
          <a:xfrm>
            <a:off x="1190625" y="2494598"/>
            <a:ext cx="703072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1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1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、再把鸡蛋</a:t>
            </a:r>
            <a:r>
              <a:rPr lang="zh-CN" altLang="en-US" sz="21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浸没</a:t>
            </a:r>
            <a:r>
              <a:rPr lang="zh-CN" altLang="en-US" sz="21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在盐水中，放手后，观察鸡蛋运动情况。</a:t>
            </a:r>
            <a:endParaRPr lang="zh-CN" altLang="en-US" sz="21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1368" name="文本框 271367"/>
          <p:cNvSpPr txBox="1"/>
          <p:nvPr/>
        </p:nvSpPr>
        <p:spPr>
          <a:xfrm>
            <a:off x="1190625" y="3425428"/>
            <a:ext cx="676275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1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1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、向浓盐水</a:t>
            </a:r>
            <a:r>
              <a:rPr lang="zh-CN" altLang="en-US" sz="2100" b="1" u="sng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缓缓</a:t>
            </a:r>
            <a:r>
              <a:rPr lang="zh-CN" altLang="en-US" sz="21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倒入清水，并轻轻地搅拌，观察鸡蛋运</a:t>
            </a:r>
            <a:endParaRPr lang="zh-CN" altLang="en-US" sz="21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1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动情况。</a:t>
            </a:r>
            <a:endParaRPr lang="zh-CN" altLang="en-US" sz="21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70485" y="628015"/>
            <a:ext cx="3827145" cy="405765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anchor="ctr"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spc="100">
                <a:solidFill>
                  <a:srgbClr val="FFFF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、探究物体沉浮的条件</a:t>
            </a:r>
            <a:endParaRPr lang="zh-CN" altLang="en-US" sz="2400" b="1" spc="100">
              <a:solidFill>
                <a:srgbClr val="FFFF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2" name="矩形 12290"/>
          <p:cNvSpPr>
            <a:spLocks noChangeArrowheads="1"/>
          </p:cNvSpPr>
          <p:nvPr/>
        </p:nvSpPr>
        <p:spPr bwMode="auto">
          <a:xfrm>
            <a:off x="4976495" y="569595"/>
            <a:ext cx="3556635" cy="52324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9525">
            <a:noFill/>
            <a:miter lim="800000"/>
          </a:ln>
        </p:spPr>
        <p:txBody>
          <a:bodyPr anchor="ctr"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sz="1600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000" b="1">
                <a:solidFill>
                  <a:srgbClr val="FFFF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家庭实验：（认识浮沉现象）</a:t>
            </a:r>
            <a:endParaRPr lang="zh-CN" altLang="en-US" sz="2000" b="1" spc="100">
              <a:solidFill>
                <a:srgbClr val="FFFF00"/>
              </a:solidFill>
              <a:latin typeface="Arial" panose="020b0604020202020204" pitchFamily="34" charset="0"/>
              <a:ea typeface="楷体_GB2312" panose="02010609030101010101" pitchFamily="49" charset="-122"/>
              <a:cs typeface="华文宋体" panose="020106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3" grpId="0"/>
      <p:bldP spid="271365" grpId="0"/>
      <p:bldP spid="2713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4817" name="Group 4"/>
          <p:cNvGrpSpPr/>
          <p:nvPr/>
        </p:nvGrpSpPr>
        <p:grpSpPr>
          <a:xfrm>
            <a:off x="1043305" y="594995"/>
            <a:ext cx="6457950" cy="2971800"/>
            <a:chExt cx="5424" cy="2496"/>
          </a:xfrm>
        </p:grpSpPr>
        <p:pic>
          <p:nvPicPr>
            <p:cNvPr id="34818" name="Picture 5" descr="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56" y="0"/>
              <a:ext cx="1968" cy="24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19" name="Picture 6" descr="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872" cy="24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20" name="Picture 7" descr="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72" y="0"/>
              <a:ext cx="1824" cy="24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1" name="Rectangle 8"/>
            <p:cNvSpPr/>
            <p:nvPr/>
          </p:nvSpPr>
          <p:spPr>
            <a:xfrm>
              <a:off x="0" y="624"/>
              <a:ext cx="480" cy="8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000" b="1">
                  <a:solidFill>
                    <a:srgbClr val="0A090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上浮</a:t>
              </a:r>
              <a:endParaRPr lang="zh-CN" altLang="en-US" sz="3000" b="1">
                <a:solidFill>
                  <a:srgbClr val="0A090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4822" name="Rectangle 9"/>
            <p:cNvSpPr/>
            <p:nvPr/>
          </p:nvSpPr>
          <p:spPr>
            <a:xfrm>
              <a:off x="3648" y="720"/>
              <a:ext cx="528" cy="8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000" b="1">
                  <a:solidFill>
                    <a:srgbClr val="0A090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悬浮</a:t>
              </a:r>
              <a:endParaRPr lang="zh-CN" altLang="en-US" sz="3000" b="1">
                <a:solidFill>
                  <a:srgbClr val="0A090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4823" name="Rectangle 10"/>
            <p:cNvSpPr/>
            <p:nvPr/>
          </p:nvSpPr>
          <p:spPr>
            <a:xfrm>
              <a:off x="1824" y="672"/>
              <a:ext cx="528" cy="8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000" b="1">
                  <a:solidFill>
                    <a:srgbClr val="0A090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下沉</a:t>
              </a:r>
              <a:endParaRPr lang="zh-CN" altLang="en-US" sz="3000" b="1">
                <a:solidFill>
                  <a:srgbClr val="0A090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824" name="Text Box 11"/>
          <p:cNvSpPr txBox="1"/>
          <p:nvPr/>
        </p:nvSpPr>
        <p:spPr>
          <a:xfrm>
            <a:off x="1100455" y="3566795"/>
            <a:ext cx="640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0A09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一只鸡蛋浸没在不同密度的盐水中出现的情况</a:t>
            </a:r>
            <a:endParaRPr lang="zh-CN" altLang="en-US" sz="2400" b="1">
              <a:solidFill>
                <a:srgbClr val="0A09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829" name="页脚占位符 2"/>
          <p:cNvSpPr txBox="1">
            <a:spLocks noGrp="1"/>
          </p:cNvSpPr>
          <p:nvPr/>
        </p:nvSpPr>
        <p:spPr>
          <a:xfrm>
            <a:off x="6138863" y="4881563"/>
            <a:ext cx="1714500" cy="16906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en-US" altLang="zh-CN" sz="1350">
              <a:latin typeface="Arial" panose="020b0604020202020204" pitchFamily="34" charset="0"/>
            </a:endParaRPr>
          </a:p>
        </p:txBody>
      </p:sp>
      <p:sp>
        <p:nvSpPr>
          <p:cNvPr id="271366" name="文本框 271365"/>
          <p:cNvSpPr txBox="1"/>
          <p:nvPr/>
        </p:nvSpPr>
        <p:spPr>
          <a:xfrm>
            <a:off x="866140" y="4027170"/>
            <a:ext cx="64535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i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请举例：</a:t>
            </a:r>
            <a:endParaRPr lang="zh-CN" altLang="en-US" sz="2100" b="1" i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1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联系生活实际，分别列举物体在液体或气体中上浮、下沉、静止的事例。</a:t>
            </a:r>
            <a:endParaRPr lang="zh-CN" altLang="en-US" sz="21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1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1602" name="文本框 281601"/>
          <p:cNvSpPr txBox="1"/>
          <p:nvPr/>
        </p:nvSpPr>
        <p:spPr>
          <a:xfrm>
            <a:off x="1943100" y="342900"/>
            <a:ext cx="548640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1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1603" name="文本框 281602"/>
          <p:cNvSpPr txBox="1"/>
          <p:nvPr/>
        </p:nvSpPr>
        <p:spPr>
          <a:xfrm>
            <a:off x="609600" y="1003300"/>
            <a:ext cx="806831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有的物体在水中会下沉如鸡蛋，铁块，石头块等，有的物体在水中能上浮如泡沫塑料，木块等，</a:t>
            </a:r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物体的浮沉由什么来决定呢？</a:t>
            </a:r>
            <a:endParaRPr lang="zh-CN" altLang="en-US" sz="27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70485" y="628015"/>
            <a:ext cx="1573530" cy="4057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 anchor="ctr"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提出问题</a:t>
            </a:r>
            <a:endParaRPr lang="zh-CN" altLang="en-US" b="1" spc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2290"/>
          <p:cNvSpPr>
            <a:spLocks noChangeArrowheads="1"/>
          </p:cNvSpPr>
          <p:nvPr/>
        </p:nvSpPr>
        <p:spPr bwMode="auto">
          <a:xfrm>
            <a:off x="70485" y="2368550"/>
            <a:ext cx="1573530" cy="4057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 anchor="ctr"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作出假设</a:t>
            </a:r>
            <a:endParaRPr lang="zh-CN" altLang="en-US" b="1" spc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38694" y="3031887"/>
            <a:ext cx="6588919" cy="6393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056" tIns="34528" rIns="69056" bIns="34528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猜想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：物体的沉浮可能跟物体的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重力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有关；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38694" y="3671332"/>
            <a:ext cx="6588919" cy="6393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056" tIns="34528" rIns="69056" bIns="34528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猜想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：物体的沉浮可能跟物体的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浮力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有关；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38694" y="4310777"/>
            <a:ext cx="6588919" cy="6393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056" tIns="34528" rIns="69056" bIns="34528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猜想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：物体的沉浮可能由重力和浮力二者都有关；</a:t>
            </a: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338138" y="4747260"/>
            <a:ext cx="1714500" cy="3964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9056" tIns="34528" rIns="69056" bIns="34528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…………</a:t>
            </a:r>
            <a:endParaRPr kumimoji="0" lang="en-US" altLang="zh-CN" sz="21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3" grpId="0"/>
      <p:bldP spid="18436" grpId="0"/>
      <p:bldP spid="3" grpId="0"/>
      <p:bldP spid="4" grpId="0"/>
      <p:bldP spid="184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8659" name="图片 198658" descr="漫画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504" y="465535"/>
            <a:ext cx="652463" cy="795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8661" name="云形标注 198660"/>
          <p:cNvSpPr/>
          <p:nvPr/>
        </p:nvSpPr>
        <p:spPr>
          <a:xfrm>
            <a:off x="2159953" y="519748"/>
            <a:ext cx="2051447" cy="1133475"/>
          </a:xfrm>
          <a:prstGeom prst="cloudCallout">
            <a:avLst>
              <a:gd name="adj1" fmla="val 70199"/>
              <a:gd name="adj2" fmla="val -24579"/>
            </a:avLst>
          </a:prstGeom>
          <a:solidFill>
            <a:srgbClr val="BAE4BD">
              <a:alpha val="60001"/>
            </a:srgbClr>
          </a:solidFill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物体浮沉取决于什么条件呢？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98675" name="对象 198674"/>
          <p:cNvGraphicFramePr>
            <a:graphicFrameLocks noChangeAspect="1"/>
          </p:cNvGraphicFramePr>
          <p:nvPr/>
        </p:nvGraphicFramePr>
        <p:xfrm>
          <a:off x="5868591" y="2409825"/>
          <a:ext cx="1727597" cy="2268141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3" imgW="1917700" imgH="1905000" progId="Flash.Movie">
                  <p:embed/>
                </p:oleObj>
              </mc:Choice>
              <mc:Fallback>
                <p:oleObj r:id="rId3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68591" y="2409825"/>
                        <a:ext cx="1727597" cy="22681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8682" name="图片 198681" descr="浮沉条件装置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9972" y="681038"/>
            <a:ext cx="2106215" cy="1545431"/>
          </a:xfrm>
          <a:prstGeom prst="rect">
            <a:avLst/>
          </a:prstGeom>
          <a:noFill/>
          <a:ln w="38100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198683" name="文本框 198682"/>
          <p:cNvSpPr txBox="1"/>
          <p:nvPr/>
        </p:nvSpPr>
        <p:spPr>
          <a:xfrm>
            <a:off x="1330960" y="1653540"/>
            <a:ext cx="3710305" cy="39878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实验探究：物体的浮沉条件</a:t>
            </a:r>
            <a:endParaRPr lang="zh-CN" altLang="en-US" sz="2000" b="1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8685" name="文本框 198684"/>
          <p:cNvSpPr txBox="1"/>
          <p:nvPr/>
        </p:nvSpPr>
        <p:spPr>
          <a:xfrm>
            <a:off x="1329214" y="2085975"/>
            <a:ext cx="1394460" cy="39878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000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设计实验</a:t>
            </a:r>
            <a:endParaRPr lang="zh-CN" altLang="en-US" sz="2000" b="1">
              <a:solidFill>
                <a:srgbClr val="0000D4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8686" name="文本框 198685"/>
          <p:cNvSpPr txBox="1"/>
          <p:nvPr/>
        </p:nvSpPr>
        <p:spPr>
          <a:xfrm>
            <a:off x="1624251" y="2478881"/>
            <a:ext cx="4202430" cy="41402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lstStyle/>
          <a:p>
            <a:pPr algn="dist" eaLnBrk="0" hangingPunct="0">
              <a:spcBef>
                <a:spcPct val="50000"/>
              </a:spcBef>
            </a:pPr>
            <a:r>
              <a:rPr lang="zh-CN" altLang="zh-CN" sz="2100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</a:t>
            </a:r>
            <a:r>
              <a:rPr lang="zh-CN" altLang="en-US" sz="21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实验器材：容器，小瓶子，水。</a:t>
            </a:r>
            <a:endParaRPr lang="en-US" altLang="zh-CN" sz="2100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8687" name="文本框 198686"/>
          <p:cNvSpPr txBox="1"/>
          <p:nvPr/>
        </p:nvSpPr>
        <p:spPr>
          <a:xfrm>
            <a:off x="1781890" y="3263265"/>
            <a:ext cx="3887390" cy="1060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100" b="1">
                <a:solidFill>
                  <a:srgbClr val="0000D4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②</a:t>
            </a:r>
            <a:r>
              <a:rPr lang="zh-CN" altLang="en-US" sz="21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把盖上盖子的空小瓶</a:t>
            </a:r>
            <a:r>
              <a:rPr lang="zh-CN" altLang="en-US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浸没</a:t>
            </a:r>
            <a:r>
              <a:rPr lang="zh-CN" altLang="en-US" sz="21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于水中，再松手。观察小瓶的运动情况。</a:t>
            </a:r>
            <a:endParaRPr lang="en-US" altLang="zh-CN" sz="2100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8688" name="图片 19868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4638" y="3543300"/>
            <a:ext cx="350044" cy="678656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70485" y="628015"/>
            <a:ext cx="1573530" cy="40576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 anchor="ctr"/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en-US" altLang="zh-CN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spc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b="1" spc="1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7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986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986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986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9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9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9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9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9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06 3.7037E-07 L 3.61111E-06 -0.17083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986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06 -0.17083 L 3.61111E-06 -0.03449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986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0.03449 L 3.33333E-06 -0.17084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986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1" grpId="0"/>
      <p:bldP spid="198683" grpId="0"/>
      <p:bldP spid="198685" grpId="0"/>
      <p:bldP spid="198686" grpId="0"/>
      <p:bldP spid="1986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62" name="文本框 194561"/>
          <p:cNvSpPr txBox="1"/>
          <p:nvPr/>
        </p:nvSpPr>
        <p:spPr>
          <a:xfrm>
            <a:off x="1385888" y="465535"/>
            <a:ext cx="5292329" cy="11988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400" b="1">
                <a:solidFill>
                  <a:srgbClr val="0000D4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24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把装满水并盖上盖子的小瓶，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浸没</a:t>
            </a:r>
            <a:r>
              <a:rPr lang="zh-CN" altLang="en-US" sz="2400" b="1">
                <a:solidFill>
                  <a:srgbClr val="0000D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于水中，再松手。观察小瓶的运动情况。</a:t>
            </a:r>
            <a:endParaRPr lang="en-US" altLang="zh-CN" sz="2400" b="1">
              <a:solidFill>
                <a:srgbClr val="0000D4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94563" name="内容占位符 194562"/>
          <p:cNvGraphicFramePr>
            <a:graphicFrameLocks noChangeAspect="1"/>
          </p:cNvGraphicFramePr>
          <p:nvPr>
            <p:ph idx="4294967295"/>
          </p:nvPr>
        </p:nvGraphicFramePr>
        <p:xfrm>
          <a:off x="3881438" y="1770460"/>
          <a:ext cx="1721644" cy="252769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1917700" imgH="1905000" progId="Flash.Movie">
                  <p:embed/>
                </p:oleObj>
              </mc:Choice>
              <mc:Fallback>
                <p:oleObj r:id="rId2" imgW="1917700" imgH="1905000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81438" y="1770460"/>
                        <a:ext cx="1721644" cy="252769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4588" name="组合 194587"/>
          <p:cNvGrpSpPr/>
          <p:nvPr/>
        </p:nvGrpSpPr>
        <p:grpSpPr>
          <a:xfrm>
            <a:off x="4572000" y="2356247"/>
            <a:ext cx="350044" cy="678656"/>
            <a:chOff x="2880" y="2024"/>
            <a:chExt cx="294" cy="570"/>
          </a:xfrm>
        </p:grpSpPr>
        <p:pic>
          <p:nvPicPr>
            <p:cNvPr id="194565" name="图片 19456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80" y="2024"/>
              <a:ext cx="294" cy="570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194571" name="直接连接符 194570"/>
            <p:cNvSpPr/>
            <p:nvPr/>
          </p:nvSpPr>
          <p:spPr>
            <a:xfrm>
              <a:off x="2971" y="2205"/>
              <a:ext cx="90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4572" name="直接连接符 194571"/>
            <p:cNvSpPr/>
            <p:nvPr/>
          </p:nvSpPr>
          <p:spPr>
            <a:xfrm>
              <a:off x="2940" y="2251"/>
              <a:ext cx="136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4579" name="直接连接符 194578"/>
            <p:cNvSpPr/>
            <p:nvPr/>
          </p:nvSpPr>
          <p:spPr>
            <a:xfrm>
              <a:off x="2925" y="2296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4581" name="直接连接符 194580"/>
            <p:cNvSpPr/>
            <p:nvPr/>
          </p:nvSpPr>
          <p:spPr>
            <a:xfrm>
              <a:off x="2992" y="2149"/>
              <a:ext cx="45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4583" name="直接连接符 194582"/>
            <p:cNvSpPr/>
            <p:nvPr/>
          </p:nvSpPr>
          <p:spPr>
            <a:xfrm>
              <a:off x="2925" y="2341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4584" name="直接连接符 194583"/>
            <p:cNvSpPr/>
            <p:nvPr/>
          </p:nvSpPr>
          <p:spPr>
            <a:xfrm>
              <a:off x="2925" y="2387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4585" name="直接连接符 194584"/>
            <p:cNvSpPr/>
            <p:nvPr/>
          </p:nvSpPr>
          <p:spPr>
            <a:xfrm>
              <a:off x="2925" y="2432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4586" name="直接连接符 194585"/>
            <p:cNvSpPr/>
            <p:nvPr/>
          </p:nvSpPr>
          <p:spPr>
            <a:xfrm>
              <a:off x="2925" y="2478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  <p:sp>
          <p:nvSpPr>
            <p:cNvPr id="194587" name="直接连接符 194586"/>
            <p:cNvSpPr/>
            <p:nvPr/>
          </p:nvSpPr>
          <p:spPr>
            <a:xfrm>
              <a:off x="2925" y="2523"/>
              <a:ext cx="182" cy="0"/>
            </a:xfrm>
            <a:prstGeom prst="line">
              <a:avLst/>
            </a:prstGeom>
            <a:ln w="19050" cap="sq" cmpd="sng">
              <a:solidFill>
                <a:srgbClr val="3399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/>
          </p:txBody>
        </p:sp>
      </p:grpSp>
      <p:sp>
        <p:nvSpPr>
          <p:cNvPr id="8" name="文本框 7"/>
          <p:cNvSpPr txBox="1"/>
          <p:nvPr/>
        </p:nvSpPr>
        <p:spPr>
          <a:xfrm>
            <a:off x="567055" y="0"/>
            <a:ext cx="1982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</a:rPr>
              <a:t>探究新知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07 1.79191E-06 L -0.00191 0.23815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94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D" val="custom20184553_1*a*1"/>
  <p:tag name="KSO_WM_UNIT_INDEX" val="1"/>
  <p:tag name="KSO_WM_UNIT_ISCONTENTSTITLE" val="0"/>
  <p:tag name="KSO_WM_UNIT_LAYERLEVEL" val="1"/>
  <p:tag name="KSO_WM_UNIT_PRESET_TEXT" val="空白演示"/>
  <p:tag name="KSO_WM_UNIT_TYPE" val="a"/>
  <p:tag name="KSO_WM_UNIT_VALUE" val="10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11669c01-0432-431a-8bc3-a996847fc118}"/>
</p:tagLst>
</file>

<file path=ppt/tags/tag5.xml><?xml version="1.0" encoding="utf-8"?>
<p:tagLst xmlns:p="http://schemas.openxmlformats.org/presentationml/2006/main">
  <p:tag name="KSO_WM_BEAUTIFY_FLAG" val="#wm#"/>
  <p:tag name="KSO_WM_SLIDE_ID" val="custom20184553_1"/>
  <p:tag name="KSO_WM_SLIDE_INDEX" val="1"/>
  <p:tag name="KSO_WM_SLIDE_ITEM_CNT" val="2"/>
  <p:tag name="KSO_WM_SLIDE_LAYOUT" val="a_b"/>
  <p:tag name="KSO_WM_SLIDE_LAYOUT_CNT" val="1_1"/>
  <p:tag name="KSO_WM_SLIDE_MODEL_TYPE" val="cover"/>
  <p:tag name="KSO_WM_SLIDE_POSITION" val="66*144"/>
  <p:tag name="KSO_WM_SLIDE_SIZE" val="828*343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INDEX" val="20184553"/>
  <p:tag name="KSO_WM_TEMPLATE_JOB_ID" val="2"/>
  <p:tag name="KSO_WM_TEMPLATE_OUTLINE_ID" val="15"/>
  <p:tag name="KSO_WM_TEMPLATE_SCENE_ID" val="1"/>
  <p:tag name="KSO_WM_TEMPLATE_THUMBS_INDEX" val="1、6、10、14、20、26、27、28、29、31"/>
  <p:tag name="KSO_WM_TEMPLATE_TOPIC_DEFAULT" val="1"/>
  <p:tag name="KSO_WM_TEMPLATE_TOPIC_ID" val="2869567"/>
</p:tagLst>
</file>

<file path=ppt/tags/tag6.xml><?xml version="1.0" encoding="utf-8"?>
<p:tagLst xmlns:p="http://schemas.openxmlformats.org/presentationml/2006/main">
  <p:tag name="KSO_WM_UNIT_PLACING_PICTURE_USER_VIEWPORT" val="{&quot;height&quot;:4442.500787401575,&quot;width&quot;:6960}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r="http://schemas.openxmlformats.org/officeDocument/2006/relationships" xmlns:a="http://schemas.openxmlformats.org/drawingml/2006/main" name="1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resentationFormat>On-screen Show (16:9)</PresentationFormat>
  <Paragraphs>303</Paragraphs>
  <Slides>39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9" baseType="lpstr">
      <vt:lpstr>Arial</vt:lpstr>
      <vt:lpstr>黑体</vt:lpstr>
      <vt:lpstr>微软雅黑</vt:lpstr>
      <vt:lpstr>Impact</vt:lpstr>
      <vt:lpstr>宋体</vt:lpstr>
      <vt:lpstr>Calibri Light</vt:lpstr>
      <vt:lpstr>Calibri</vt:lpstr>
      <vt:lpstr>字魂58号-创中黑</vt:lpstr>
      <vt:lpstr>华文中宋</vt:lpstr>
      <vt:lpstr>楷体_GB2312</vt:lpstr>
      <vt:lpstr>楷体</vt:lpstr>
      <vt:lpstr>华文宋体</vt:lpstr>
      <vt:lpstr>Times New Roman</vt:lpstr>
      <vt:lpstr>Wingdings</vt:lpstr>
      <vt:lpstr>华文楷体</vt:lpstr>
      <vt:lpstr>Helvetica</vt:lpstr>
      <vt:lpstr>方正舒体</vt:lpstr>
      <vt:lpstr>BatangChe</vt:lpstr>
      <vt:lpstr>Arial Black</vt:lpstr>
      <vt:lpstr>1</vt:lpstr>
      <vt:lpstr> 物体的浮与沉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2. 物体浮沉的原因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20.1100</AppVersion>
  <TotalTime>0</TotalTime>
  <Application>Aspose.Slides for Java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2021-03-12T15:19:15Z</cp:lastPrinted>
  <dcterms:created xsi:type="dcterms:W3CDTF">2021-03-12T15:19:15Z</dcterms:created>
  <dcterms:modified xsi:type="dcterms:W3CDTF">2021-03-12T07:19:18Z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